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57" r:id="rId7"/>
    <p:sldId id="276" r:id="rId8"/>
    <p:sldId id="277" r:id="rId9"/>
    <p:sldId id="262" r:id="rId10"/>
    <p:sldId id="279" r:id="rId11"/>
    <p:sldId id="280" r:id="rId12"/>
    <p:sldId id="291" r:id="rId13"/>
    <p:sldId id="292" r:id="rId14"/>
    <p:sldId id="293" r:id="rId15"/>
    <p:sldId id="294" r:id="rId16"/>
    <p:sldId id="263" r:id="rId17"/>
    <p:sldId id="281" r:id="rId18"/>
    <p:sldId id="282" r:id="rId19"/>
    <p:sldId id="283" r:id="rId20"/>
    <p:sldId id="306"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285" r:id="rId34"/>
    <p:sldId id="286" r:id="rId35"/>
    <p:sldId id="265" r:id="rId36"/>
    <p:sldId id="266" r:id="rId37"/>
    <p:sldId id="267" r:id="rId38"/>
    <p:sldId id="268" r:id="rId39"/>
    <p:sldId id="287" r:id="rId40"/>
    <p:sldId id="270" r:id="rId41"/>
    <p:sldId id="288" r:id="rId42"/>
    <p:sldId id="289" r:id="rId43"/>
    <p:sldId id="290" r:id="rId44"/>
    <p:sldId id="271" r:id="rId45"/>
    <p:sldId id="297" r:id="rId46"/>
    <p:sldId id="298" r:id="rId47"/>
    <p:sldId id="299" r:id="rId48"/>
    <p:sldId id="300" r:id="rId49"/>
    <p:sldId id="301" r:id="rId50"/>
    <p:sldId id="302" r:id="rId51"/>
    <p:sldId id="303" r:id="rId52"/>
    <p:sldId id="304" r:id="rId53"/>
    <p:sldId id="305" r:id="rId54"/>
    <p:sldId id="296" r:id="rId55"/>
    <p:sldId id="320"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0" y="-7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BF90A7-5303-4C7E-BB16-91A5D3F5AA5B}"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78605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BF90A7-5303-4C7E-BB16-91A5D3F5AA5B}"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29446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BF90A7-5303-4C7E-BB16-91A5D3F5AA5B}"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62769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04800" y="6245225"/>
            <a:ext cx="2286000" cy="476250"/>
          </a:xfrm>
        </p:spPr>
        <p:txBody>
          <a:bodyPr/>
          <a:lstStyle>
            <a:lvl1pPr>
              <a:defRPr/>
            </a:lvl1pPr>
          </a:lstStyle>
          <a:p>
            <a:endParaRPr lang="ru-RU" alt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5" name="Номер слайда 4"/>
          <p:cNvSpPr>
            <a:spLocks noGrp="1"/>
          </p:cNvSpPr>
          <p:nvPr>
            <p:ph type="sldNum" sz="quarter" idx="12"/>
          </p:nvPr>
        </p:nvSpPr>
        <p:spPr>
          <a:xfrm>
            <a:off x="6553200" y="6245225"/>
            <a:ext cx="2286000" cy="476250"/>
          </a:xfrm>
        </p:spPr>
        <p:txBody>
          <a:bodyPr/>
          <a:lstStyle>
            <a:lvl1pPr>
              <a:defRPr/>
            </a:lvl1pPr>
          </a:lstStyle>
          <a:p>
            <a:fld id="{2FB3DB65-2BB0-4D2B-8C3E-CF1B2B7E7897}" type="slidenum">
              <a:rPr lang="ru-RU" altLang="ru-RU"/>
              <a:pPr/>
              <a:t>‹#›</a:t>
            </a:fld>
            <a:endParaRPr lang="ru-RU" altLang="ru-RU"/>
          </a:p>
        </p:txBody>
      </p:sp>
    </p:spTree>
    <p:extLst>
      <p:ext uri="{BB962C8B-B14F-4D97-AF65-F5344CB8AC3E}">
        <p14:creationId xmlns:p14="http://schemas.microsoft.com/office/powerpoint/2010/main" val="120273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BF90A7-5303-4C7E-BB16-91A5D3F5AA5B}"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3592640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BF90A7-5303-4C7E-BB16-91A5D3F5AA5B}" type="datetimeFigureOut">
              <a:rPr lang="ru-RU" smtClean="0"/>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415865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BF90A7-5303-4C7E-BB16-91A5D3F5AA5B}" type="datetimeFigureOut">
              <a:rPr lang="ru-RU" smtClean="0"/>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325927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BF90A7-5303-4C7E-BB16-91A5D3F5AA5B}" type="datetimeFigureOut">
              <a:rPr lang="ru-RU" smtClean="0"/>
              <a:t>16.12.2020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313779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BF90A7-5303-4C7E-BB16-91A5D3F5AA5B}" type="datetimeFigureOut">
              <a:rPr lang="ru-RU" smtClean="0"/>
              <a:t>16.12.2020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12029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BF90A7-5303-4C7E-BB16-91A5D3F5AA5B}" type="datetimeFigureOut">
              <a:rPr lang="ru-RU" smtClean="0"/>
              <a:t>16.12.2020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50660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BF90A7-5303-4C7E-BB16-91A5D3F5AA5B}" type="datetimeFigureOut">
              <a:rPr lang="ru-RU" smtClean="0"/>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120194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BF90A7-5303-4C7E-BB16-91A5D3F5AA5B}" type="datetimeFigureOut">
              <a:rPr lang="ru-RU" smtClean="0"/>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021D43-CEDD-49DA-B968-244F0D4F105B}" type="slidenum">
              <a:rPr lang="ru-RU" smtClean="0"/>
              <a:t>‹#›</a:t>
            </a:fld>
            <a:endParaRPr lang="ru-RU"/>
          </a:p>
        </p:txBody>
      </p:sp>
    </p:spTree>
    <p:extLst>
      <p:ext uri="{BB962C8B-B14F-4D97-AF65-F5344CB8AC3E}">
        <p14:creationId xmlns:p14="http://schemas.microsoft.com/office/powerpoint/2010/main" val="283546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F90A7-5303-4C7E-BB16-91A5D3F5AA5B}" type="datetimeFigureOut">
              <a:rPr lang="ru-RU" smtClean="0"/>
              <a:t>16.12.2020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21D43-CEDD-49DA-B968-244F0D4F105B}" type="slidenum">
              <a:rPr lang="ru-RU" smtClean="0"/>
              <a:t>‹#›</a:t>
            </a:fld>
            <a:endParaRPr lang="ru-RU"/>
          </a:p>
        </p:txBody>
      </p:sp>
    </p:spTree>
    <p:extLst>
      <p:ext uri="{BB962C8B-B14F-4D97-AF65-F5344CB8AC3E}">
        <p14:creationId xmlns:p14="http://schemas.microsoft.com/office/powerpoint/2010/main" val="69578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3YyQ3Ra_KHE" TargetMode="External"/><Relationship Id="rId2" Type="http://schemas.openxmlformats.org/officeDocument/2006/relationships/hyperlink" Target="https://www.youtube.com/watch?v=EIy9e1Tbqp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268760"/>
            <a:ext cx="7772400" cy="866527"/>
          </a:xfrm>
        </p:spPr>
        <p:txBody>
          <a:bodyPr>
            <a:noAutofit/>
          </a:bodyPr>
          <a:lstStyle/>
          <a:p>
            <a:r>
              <a:rPr lang="ru-RU" altLang="ru-RU" sz="5400" b="1" dirty="0" smtClean="0"/>
              <a:t>Логистика складирования</a:t>
            </a:r>
            <a:endParaRPr lang="ru-RU" sz="5400" dirty="0"/>
          </a:p>
        </p:txBody>
      </p:sp>
      <p:sp>
        <p:nvSpPr>
          <p:cNvPr id="3" name="Подзаголовок 2"/>
          <p:cNvSpPr>
            <a:spLocks noGrp="1"/>
          </p:cNvSpPr>
          <p:nvPr>
            <p:ph type="subTitle" idx="1"/>
          </p:nvPr>
        </p:nvSpPr>
        <p:spPr>
          <a:xfrm>
            <a:off x="1187624" y="2924944"/>
            <a:ext cx="6400800" cy="2592288"/>
          </a:xfrm>
        </p:spPr>
        <p:txBody>
          <a:bodyPr>
            <a:normAutofit fontScale="55000" lnSpcReduction="20000"/>
          </a:bodyPr>
          <a:lstStyle/>
          <a:p>
            <a:pPr marL="514350" indent="-514350" algn="l">
              <a:buFont typeface="+mj-lt"/>
              <a:buAutoNum type="arabicPeriod"/>
            </a:pPr>
            <a:r>
              <a:rPr lang="ru-RU" sz="4400" b="1" dirty="0" smtClean="0">
                <a:solidFill>
                  <a:schemeClr val="tx1"/>
                </a:solidFill>
                <a:latin typeface="Arial" panose="020B0604020202020204" pitchFamily="34" charset="0"/>
                <a:cs typeface="Arial" panose="020B0604020202020204" pitchFamily="34" charset="0"/>
              </a:rPr>
              <a:t>Логистика складирования: понятие, объект изучения, цели</a:t>
            </a:r>
          </a:p>
          <a:p>
            <a:pPr marL="514350" indent="-514350" algn="l">
              <a:buFont typeface="+mj-lt"/>
              <a:buAutoNum type="arabicPeriod"/>
            </a:pPr>
            <a:r>
              <a:rPr lang="ru-RU" altLang="ru-RU" sz="4400" b="1" dirty="0" smtClean="0">
                <a:solidFill>
                  <a:schemeClr val="tx1"/>
                </a:solidFill>
                <a:latin typeface="Arial" panose="020B0604020202020204" pitchFamily="34" charset="0"/>
                <a:cs typeface="Arial" panose="020B0604020202020204" pitchFamily="34" charset="0"/>
              </a:rPr>
              <a:t>Логистический </a:t>
            </a:r>
            <a:r>
              <a:rPr lang="ru-RU" altLang="ru-RU" sz="4400" b="1" dirty="0">
                <a:solidFill>
                  <a:schemeClr val="tx1"/>
                </a:solidFill>
                <a:latin typeface="Arial" panose="020B0604020202020204" pitchFamily="34" charset="0"/>
                <a:cs typeface="Arial" panose="020B0604020202020204" pitchFamily="34" charset="0"/>
              </a:rPr>
              <a:t>процесс на </a:t>
            </a:r>
            <a:r>
              <a:rPr lang="ru-RU" altLang="ru-RU" sz="4400" b="1" dirty="0" smtClean="0">
                <a:solidFill>
                  <a:schemeClr val="tx1"/>
                </a:solidFill>
                <a:latin typeface="Arial" panose="020B0604020202020204" pitchFamily="34" charset="0"/>
                <a:cs typeface="Arial" panose="020B0604020202020204" pitchFamily="34" charset="0"/>
              </a:rPr>
              <a:t>складе</a:t>
            </a:r>
          </a:p>
          <a:p>
            <a:pPr marL="514350" indent="-514350" algn="l">
              <a:buFont typeface="+mj-lt"/>
              <a:buAutoNum type="arabicPeriod"/>
            </a:pPr>
            <a:r>
              <a:rPr lang="ru-RU" sz="4400" b="1" dirty="0" smtClean="0">
                <a:solidFill>
                  <a:schemeClr val="tx1"/>
                </a:solidFill>
                <a:latin typeface="Arial" panose="020B0604020202020204" pitchFamily="34" charset="0"/>
                <a:cs typeface="Arial" panose="020B0604020202020204" pitchFamily="34" charset="0"/>
              </a:rPr>
              <a:t>Структурный анализ складских процессов</a:t>
            </a:r>
          </a:p>
          <a:p>
            <a:pPr marL="514350" indent="-514350" algn="l">
              <a:buFont typeface="+mj-lt"/>
              <a:buAutoNum type="arabicPeriod"/>
            </a:pPr>
            <a:r>
              <a:rPr lang="ru-RU" sz="4400" b="1" dirty="0" err="1" smtClean="0">
                <a:solidFill>
                  <a:schemeClr val="tx1"/>
                </a:solidFill>
                <a:latin typeface="Arial" panose="020B0604020202020204" pitchFamily="34" charset="0"/>
                <a:cs typeface="Arial" panose="020B0604020202020204" pitchFamily="34" charset="0"/>
              </a:rPr>
              <a:t>Цифровизация</a:t>
            </a:r>
            <a:r>
              <a:rPr lang="ru-RU" sz="4400" b="1" dirty="0" smtClean="0">
                <a:solidFill>
                  <a:schemeClr val="tx1"/>
                </a:solidFill>
                <a:latin typeface="Arial" panose="020B0604020202020204" pitchFamily="34" charset="0"/>
                <a:cs typeface="Arial" panose="020B0604020202020204" pitchFamily="34" charset="0"/>
              </a:rPr>
              <a:t> складской логистики</a:t>
            </a:r>
          </a:p>
          <a:p>
            <a:r>
              <a:rPr lang="ru-RU" altLang="ru-RU" dirty="0" smtClean="0"/>
              <a:t> </a:t>
            </a:r>
          </a:p>
          <a:p>
            <a:endParaRPr lang="ru-RU" dirty="0">
              <a:solidFill>
                <a:schemeClr val="tx1"/>
              </a:solidFill>
            </a:endParaRPr>
          </a:p>
        </p:txBody>
      </p:sp>
    </p:spTree>
    <p:extLst>
      <p:ext uri="{BB962C8B-B14F-4D97-AF65-F5344CB8AC3E}">
        <p14:creationId xmlns:p14="http://schemas.microsoft.com/office/powerpoint/2010/main" val="1418217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noGrp="1"/>
          </p:cNvSpPr>
          <p:nvPr>
            <p:ph type="title"/>
          </p:nvPr>
        </p:nvSpPr>
        <p:spPr>
          <a:xfrm>
            <a:off x="1316178" y="0"/>
            <a:ext cx="7066422" cy="400110"/>
          </a:xfrm>
          <a:prstGeom prst="rect">
            <a:avLst/>
          </a:prstGeom>
          <a:noFill/>
        </p:spPr>
        <p:txBody>
          <a:bodyPr wrap="none" rtlCol="0">
            <a:spAutoFit/>
          </a:bodyPr>
          <a:lstStyle/>
          <a:p>
            <a:r>
              <a:rPr lang="ru-RU" sz="2000" b="1" dirty="0" smtClean="0"/>
              <a:t>Преобразование ассортимента внутри материального потока</a:t>
            </a:r>
            <a:endParaRPr lang="en-US" sz="2000" b="1" dirty="0"/>
          </a:p>
        </p:txBody>
      </p:sp>
      <p:sp>
        <p:nvSpPr>
          <p:cNvPr id="4" name="TextBox 3"/>
          <p:cNvSpPr txBox="1"/>
          <p:nvPr/>
        </p:nvSpPr>
        <p:spPr>
          <a:xfrm>
            <a:off x="225978" y="363115"/>
            <a:ext cx="4769319" cy="369332"/>
          </a:xfrm>
          <a:prstGeom prst="rect">
            <a:avLst/>
          </a:prstGeom>
          <a:noFill/>
        </p:spPr>
        <p:txBody>
          <a:bodyPr wrap="none" rtlCol="0">
            <a:spAutoFit/>
          </a:bodyPr>
          <a:lstStyle/>
          <a:p>
            <a:r>
              <a:rPr lang="ru-RU" u="sng" dirty="0" smtClean="0"/>
              <a:t>А) Создание производственного ассортимента</a:t>
            </a:r>
            <a:endParaRPr lang="en-US" u="sng" dirty="0"/>
          </a:p>
        </p:txBody>
      </p:sp>
      <p:sp>
        <p:nvSpPr>
          <p:cNvPr id="5" name="TextBox 4"/>
          <p:cNvSpPr txBox="1"/>
          <p:nvPr/>
        </p:nvSpPr>
        <p:spPr>
          <a:xfrm>
            <a:off x="200379" y="2754222"/>
            <a:ext cx="3801425"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ru-RU" u="sng" dirty="0" smtClean="0"/>
              <a:t>Б) Создание торгового ассортимента</a:t>
            </a:r>
            <a:endParaRPr lang="en-US" u="sng" dirty="0"/>
          </a:p>
        </p:txBody>
      </p:sp>
      <p:sp>
        <p:nvSpPr>
          <p:cNvPr id="6" name="TextBox 5"/>
          <p:cNvSpPr txBox="1"/>
          <p:nvPr/>
        </p:nvSpPr>
        <p:spPr>
          <a:xfrm>
            <a:off x="428290" y="748380"/>
            <a:ext cx="9941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Сырье А</a:t>
            </a:r>
            <a:endParaRPr lang="en-US" dirty="0"/>
          </a:p>
        </p:txBody>
      </p:sp>
      <p:sp>
        <p:nvSpPr>
          <p:cNvPr id="7" name="TextBox 6"/>
          <p:cNvSpPr txBox="1"/>
          <p:nvPr/>
        </p:nvSpPr>
        <p:spPr>
          <a:xfrm>
            <a:off x="428290" y="1319884"/>
            <a:ext cx="98616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Сырье В</a:t>
            </a:r>
            <a:endParaRPr lang="en-US" dirty="0"/>
          </a:p>
        </p:txBody>
      </p:sp>
      <p:sp>
        <p:nvSpPr>
          <p:cNvPr id="8" name="TextBox 7"/>
          <p:cNvSpPr txBox="1"/>
          <p:nvPr/>
        </p:nvSpPr>
        <p:spPr>
          <a:xfrm>
            <a:off x="428290" y="1819950"/>
            <a:ext cx="106625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Ресурс  С</a:t>
            </a:r>
            <a:endParaRPr lang="en-US" dirty="0"/>
          </a:p>
        </p:txBody>
      </p:sp>
      <p:sp>
        <p:nvSpPr>
          <p:cNvPr id="9" name="TextBox 8"/>
          <p:cNvSpPr txBox="1"/>
          <p:nvPr/>
        </p:nvSpPr>
        <p:spPr>
          <a:xfrm>
            <a:off x="428290" y="2391454"/>
            <a:ext cx="103259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Ресурс </a:t>
            </a:r>
            <a:r>
              <a:rPr lang="en-US" dirty="0" smtClean="0"/>
              <a:t>D</a:t>
            </a:r>
            <a:endParaRPr lang="en-US" dirty="0"/>
          </a:p>
        </p:txBody>
      </p:sp>
      <p:sp>
        <p:nvSpPr>
          <p:cNvPr id="10" name="TextBox 9"/>
          <p:cNvSpPr txBox="1"/>
          <p:nvPr/>
        </p:nvSpPr>
        <p:spPr>
          <a:xfrm>
            <a:off x="2571430" y="1462760"/>
            <a:ext cx="139493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3600" b="1" dirty="0" smtClean="0"/>
              <a:t>Склад</a:t>
            </a:r>
            <a:endParaRPr lang="en-US" sz="3600" b="1" dirty="0"/>
          </a:p>
        </p:txBody>
      </p:sp>
      <p:cxnSp>
        <p:nvCxnSpPr>
          <p:cNvPr id="12" name="Прямая со стрелкой 11"/>
          <p:cNvCxnSpPr>
            <a:stCxn id="6" idx="3"/>
            <a:endCxn id="10" idx="1"/>
          </p:cNvCxnSpPr>
          <p:nvPr/>
        </p:nvCxnSpPr>
        <p:spPr>
          <a:xfrm>
            <a:off x="1422473" y="933046"/>
            <a:ext cx="1148957" cy="85288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4" name="Прямая со стрелкой 13"/>
          <p:cNvCxnSpPr>
            <a:stCxn id="7" idx="3"/>
            <a:endCxn id="10" idx="1"/>
          </p:cNvCxnSpPr>
          <p:nvPr/>
        </p:nvCxnSpPr>
        <p:spPr>
          <a:xfrm>
            <a:off x="1414457" y="1504550"/>
            <a:ext cx="1156973" cy="28137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6" name="Прямая со стрелкой 15"/>
          <p:cNvCxnSpPr>
            <a:stCxn id="8" idx="3"/>
            <a:endCxn id="10" idx="1"/>
          </p:cNvCxnSpPr>
          <p:nvPr/>
        </p:nvCxnSpPr>
        <p:spPr>
          <a:xfrm flipV="1">
            <a:off x="1494544" y="1785926"/>
            <a:ext cx="1076886" cy="21869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8" name="Прямая со стрелкой 17"/>
          <p:cNvCxnSpPr>
            <a:stCxn id="9" idx="3"/>
            <a:endCxn id="10" idx="1"/>
          </p:cNvCxnSpPr>
          <p:nvPr/>
        </p:nvCxnSpPr>
        <p:spPr>
          <a:xfrm flipV="1">
            <a:off x="1460880" y="1785926"/>
            <a:ext cx="1110550" cy="79019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0" name="Прямая со стрелкой 19"/>
          <p:cNvCxnSpPr>
            <a:stCxn id="10" idx="3"/>
          </p:cNvCxnSpPr>
          <p:nvPr/>
        </p:nvCxnSpPr>
        <p:spPr>
          <a:xfrm>
            <a:off x="3966364" y="1785926"/>
            <a:ext cx="2962784" cy="3402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1" name="TextBox 20"/>
          <p:cNvSpPr txBox="1"/>
          <p:nvPr/>
        </p:nvSpPr>
        <p:spPr>
          <a:xfrm>
            <a:off x="6929148" y="1605636"/>
            <a:ext cx="84189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smtClean="0"/>
              <a:t>Завод</a:t>
            </a:r>
            <a:endParaRPr lang="en-US" sz="2000" b="1" dirty="0"/>
          </a:p>
        </p:txBody>
      </p:sp>
      <p:sp>
        <p:nvSpPr>
          <p:cNvPr id="22" name="TextBox 21"/>
          <p:cNvSpPr txBox="1"/>
          <p:nvPr/>
        </p:nvSpPr>
        <p:spPr>
          <a:xfrm>
            <a:off x="4857446" y="1034132"/>
            <a:ext cx="160075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ru-RU" dirty="0" smtClean="0"/>
              <a:t>Партия товара</a:t>
            </a:r>
          </a:p>
          <a:p>
            <a:pPr algn="ctr"/>
            <a:r>
              <a:rPr lang="ru-RU" dirty="0" smtClean="0"/>
              <a:t>А,В,С,</a:t>
            </a:r>
            <a:r>
              <a:rPr lang="en-US" dirty="0" smtClean="0"/>
              <a:t>D</a:t>
            </a:r>
            <a:endParaRPr lang="en-US" dirty="0"/>
          </a:p>
        </p:txBody>
      </p:sp>
      <p:sp>
        <p:nvSpPr>
          <p:cNvPr id="25" name="TextBox 24"/>
          <p:cNvSpPr txBox="1"/>
          <p:nvPr/>
        </p:nvSpPr>
        <p:spPr>
          <a:xfrm>
            <a:off x="4983600" y="3822403"/>
            <a:ext cx="139493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3600" b="1" dirty="0" smtClean="0"/>
              <a:t>Склад</a:t>
            </a:r>
            <a:endParaRPr lang="en-US" sz="3600" b="1" dirty="0"/>
          </a:p>
        </p:txBody>
      </p:sp>
      <p:sp>
        <p:nvSpPr>
          <p:cNvPr id="26" name="TextBox 25"/>
          <p:cNvSpPr txBox="1"/>
          <p:nvPr/>
        </p:nvSpPr>
        <p:spPr>
          <a:xfrm>
            <a:off x="197254" y="3179461"/>
            <a:ext cx="387324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smtClean="0"/>
              <a:t>Производитель №1 продукта А,В</a:t>
            </a:r>
            <a:endParaRPr lang="en-US" sz="2000" b="1" dirty="0"/>
          </a:p>
        </p:txBody>
      </p:sp>
      <p:sp>
        <p:nvSpPr>
          <p:cNvPr id="27" name="TextBox 26"/>
          <p:cNvSpPr txBox="1"/>
          <p:nvPr/>
        </p:nvSpPr>
        <p:spPr>
          <a:xfrm>
            <a:off x="197254" y="3750965"/>
            <a:ext cx="3868495"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smtClean="0"/>
              <a:t>Производитель №2 продукта С,</a:t>
            </a:r>
            <a:r>
              <a:rPr lang="en-US" sz="2000" b="1" dirty="0" smtClean="0"/>
              <a:t>D</a:t>
            </a:r>
            <a:endParaRPr lang="en-US" sz="2000" b="1" dirty="0"/>
          </a:p>
        </p:txBody>
      </p:sp>
      <p:sp>
        <p:nvSpPr>
          <p:cNvPr id="28" name="TextBox 27"/>
          <p:cNvSpPr txBox="1"/>
          <p:nvPr/>
        </p:nvSpPr>
        <p:spPr>
          <a:xfrm>
            <a:off x="264000" y="4261025"/>
            <a:ext cx="376910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smtClean="0"/>
              <a:t> Производитель №3 продукта …</a:t>
            </a:r>
            <a:endParaRPr lang="en-US" sz="2000" b="1" dirty="0"/>
          </a:p>
        </p:txBody>
      </p:sp>
      <p:sp>
        <p:nvSpPr>
          <p:cNvPr id="30" name="TextBox 29"/>
          <p:cNvSpPr txBox="1"/>
          <p:nvPr/>
        </p:nvSpPr>
        <p:spPr>
          <a:xfrm>
            <a:off x="260010" y="4776591"/>
            <a:ext cx="376910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smtClean="0"/>
              <a:t>Производитель  №4 продукта …</a:t>
            </a:r>
            <a:endParaRPr lang="en-US" sz="2000" b="1" dirty="0"/>
          </a:p>
        </p:txBody>
      </p:sp>
      <p:sp>
        <p:nvSpPr>
          <p:cNvPr id="31" name="TextBox 30"/>
          <p:cNvSpPr txBox="1"/>
          <p:nvPr/>
        </p:nvSpPr>
        <p:spPr>
          <a:xfrm>
            <a:off x="7483930" y="2750833"/>
            <a:ext cx="146527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Заказчик №1</a:t>
            </a:r>
            <a:endParaRPr lang="en-US" dirty="0"/>
          </a:p>
        </p:txBody>
      </p:sp>
      <p:sp>
        <p:nvSpPr>
          <p:cNvPr id="32" name="TextBox 31"/>
          <p:cNvSpPr txBox="1"/>
          <p:nvPr/>
        </p:nvSpPr>
        <p:spPr>
          <a:xfrm>
            <a:off x="7532225" y="3350306"/>
            <a:ext cx="146527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Заказчик №2</a:t>
            </a:r>
            <a:endParaRPr lang="en-US" dirty="0"/>
          </a:p>
        </p:txBody>
      </p:sp>
      <p:sp>
        <p:nvSpPr>
          <p:cNvPr id="33" name="TextBox 32"/>
          <p:cNvSpPr txBox="1"/>
          <p:nvPr/>
        </p:nvSpPr>
        <p:spPr>
          <a:xfrm>
            <a:off x="7483930" y="3966409"/>
            <a:ext cx="146527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Заказчик №3</a:t>
            </a:r>
            <a:endParaRPr lang="en-US" dirty="0"/>
          </a:p>
        </p:txBody>
      </p:sp>
      <p:sp>
        <p:nvSpPr>
          <p:cNvPr id="34" name="TextBox 33"/>
          <p:cNvSpPr txBox="1"/>
          <p:nvPr/>
        </p:nvSpPr>
        <p:spPr>
          <a:xfrm>
            <a:off x="7576499" y="4591925"/>
            <a:ext cx="146527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Заказчик №4</a:t>
            </a:r>
            <a:endParaRPr lang="en-US" dirty="0"/>
          </a:p>
        </p:txBody>
      </p:sp>
      <p:cxnSp>
        <p:nvCxnSpPr>
          <p:cNvPr id="36" name="Прямая со стрелкой 35"/>
          <p:cNvCxnSpPr>
            <a:stCxn id="26" idx="3"/>
            <a:endCxn id="25" idx="1"/>
          </p:cNvCxnSpPr>
          <p:nvPr/>
        </p:nvCxnSpPr>
        <p:spPr>
          <a:xfrm>
            <a:off x="4070494" y="3379516"/>
            <a:ext cx="913106" cy="766053"/>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8" name="Прямая со стрелкой 37"/>
          <p:cNvCxnSpPr>
            <a:stCxn id="27" idx="3"/>
            <a:endCxn id="25" idx="1"/>
          </p:cNvCxnSpPr>
          <p:nvPr/>
        </p:nvCxnSpPr>
        <p:spPr>
          <a:xfrm>
            <a:off x="4065749" y="3951020"/>
            <a:ext cx="917851" cy="19454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40" name="Прямая со стрелкой 39"/>
          <p:cNvCxnSpPr>
            <a:stCxn id="28" idx="3"/>
            <a:endCxn id="25" idx="1"/>
          </p:cNvCxnSpPr>
          <p:nvPr/>
        </p:nvCxnSpPr>
        <p:spPr>
          <a:xfrm flipV="1">
            <a:off x="4033109" y="4145569"/>
            <a:ext cx="950491" cy="315511"/>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47" name="Прямая со стрелкой 46"/>
          <p:cNvCxnSpPr>
            <a:stCxn id="30" idx="3"/>
            <a:endCxn id="25" idx="1"/>
          </p:cNvCxnSpPr>
          <p:nvPr/>
        </p:nvCxnSpPr>
        <p:spPr>
          <a:xfrm flipV="1">
            <a:off x="4029119" y="4145569"/>
            <a:ext cx="954481" cy="83107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53" name="Прямая со стрелкой 52"/>
          <p:cNvCxnSpPr>
            <a:stCxn id="25" idx="3"/>
            <a:endCxn id="31" idx="1"/>
          </p:cNvCxnSpPr>
          <p:nvPr/>
        </p:nvCxnSpPr>
        <p:spPr>
          <a:xfrm flipV="1">
            <a:off x="6378534" y="2935499"/>
            <a:ext cx="1105396" cy="121007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55" name="Прямая со стрелкой 54"/>
          <p:cNvCxnSpPr>
            <a:stCxn id="25" idx="3"/>
            <a:endCxn id="32" idx="1"/>
          </p:cNvCxnSpPr>
          <p:nvPr/>
        </p:nvCxnSpPr>
        <p:spPr>
          <a:xfrm flipV="1">
            <a:off x="6378534" y="3534972"/>
            <a:ext cx="1153691" cy="61059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57" name="Прямая со стрелкой 56"/>
          <p:cNvCxnSpPr>
            <a:stCxn id="25" idx="3"/>
            <a:endCxn id="33" idx="1"/>
          </p:cNvCxnSpPr>
          <p:nvPr/>
        </p:nvCxnSpPr>
        <p:spPr>
          <a:xfrm>
            <a:off x="6378534" y="4145569"/>
            <a:ext cx="1105396" cy="550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59" name="Прямая со стрелкой 58"/>
          <p:cNvCxnSpPr>
            <a:stCxn id="25" idx="3"/>
            <a:endCxn id="34" idx="1"/>
          </p:cNvCxnSpPr>
          <p:nvPr/>
        </p:nvCxnSpPr>
        <p:spPr>
          <a:xfrm>
            <a:off x="6378534" y="4145569"/>
            <a:ext cx="1197965" cy="63102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5" name="TextBox 34"/>
          <p:cNvSpPr txBox="1"/>
          <p:nvPr/>
        </p:nvSpPr>
        <p:spPr>
          <a:xfrm>
            <a:off x="715656" y="5415969"/>
            <a:ext cx="191629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С) Разукрупнение</a:t>
            </a:r>
            <a:endParaRPr lang="en-US" dirty="0"/>
          </a:p>
        </p:txBody>
      </p:sp>
      <p:sp>
        <p:nvSpPr>
          <p:cNvPr id="37" name="TextBox 36"/>
          <p:cNvSpPr txBox="1"/>
          <p:nvPr/>
        </p:nvSpPr>
        <p:spPr>
          <a:xfrm>
            <a:off x="361257" y="5783513"/>
            <a:ext cx="210718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Производитель №1</a:t>
            </a:r>
            <a:endParaRPr lang="en-US" dirty="0"/>
          </a:p>
        </p:txBody>
      </p:sp>
      <p:sp>
        <p:nvSpPr>
          <p:cNvPr id="39" name="TextBox 38"/>
          <p:cNvSpPr txBox="1"/>
          <p:nvPr/>
        </p:nvSpPr>
        <p:spPr>
          <a:xfrm>
            <a:off x="3218777" y="5712075"/>
            <a:ext cx="1231427"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3200" dirty="0" smtClean="0"/>
              <a:t>Склад</a:t>
            </a:r>
            <a:endParaRPr lang="en-US" sz="3200" dirty="0"/>
          </a:p>
        </p:txBody>
      </p:sp>
      <p:cxnSp>
        <p:nvCxnSpPr>
          <p:cNvPr id="41" name="Прямая со стрелкой 40"/>
          <p:cNvCxnSpPr>
            <a:stCxn id="37" idx="3"/>
            <a:endCxn id="39" idx="1"/>
          </p:cNvCxnSpPr>
          <p:nvPr/>
        </p:nvCxnSpPr>
        <p:spPr>
          <a:xfrm>
            <a:off x="2468437" y="5968179"/>
            <a:ext cx="750340" cy="3628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42" name="TextBox 41"/>
          <p:cNvSpPr txBox="1"/>
          <p:nvPr/>
        </p:nvSpPr>
        <p:spPr>
          <a:xfrm>
            <a:off x="5675178" y="5447420"/>
            <a:ext cx="185704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Потребитель №1</a:t>
            </a:r>
            <a:endParaRPr lang="en-US" dirty="0"/>
          </a:p>
        </p:txBody>
      </p:sp>
      <p:sp>
        <p:nvSpPr>
          <p:cNvPr id="43" name="TextBox 42"/>
          <p:cNvSpPr txBox="1"/>
          <p:nvPr/>
        </p:nvSpPr>
        <p:spPr>
          <a:xfrm>
            <a:off x="5719107" y="5926389"/>
            <a:ext cx="185704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Потребитель №2</a:t>
            </a:r>
            <a:endParaRPr lang="en-US" dirty="0"/>
          </a:p>
        </p:txBody>
      </p:sp>
      <p:sp>
        <p:nvSpPr>
          <p:cNvPr id="44" name="TextBox 43"/>
          <p:cNvSpPr txBox="1"/>
          <p:nvPr/>
        </p:nvSpPr>
        <p:spPr>
          <a:xfrm>
            <a:off x="5719452" y="6450668"/>
            <a:ext cx="185704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t>Потребитель №3</a:t>
            </a:r>
            <a:endParaRPr lang="en-US" dirty="0"/>
          </a:p>
        </p:txBody>
      </p:sp>
      <p:cxnSp>
        <p:nvCxnSpPr>
          <p:cNvPr id="45" name="Прямая со стрелкой 44"/>
          <p:cNvCxnSpPr>
            <a:stCxn id="39" idx="3"/>
            <a:endCxn id="42" idx="1"/>
          </p:cNvCxnSpPr>
          <p:nvPr/>
        </p:nvCxnSpPr>
        <p:spPr>
          <a:xfrm flipV="1">
            <a:off x="4450204" y="5632086"/>
            <a:ext cx="1224974" cy="37237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46" name="Прямая со стрелкой 45"/>
          <p:cNvCxnSpPr>
            <a:stCxn id="39" idx="3"/>
            <a:endCxn id="43" idx="1"/>
          </p:cNvCxnSpPr>
          <p:nvPr/>
        </p:nvCxnSpPr>
        <p:spPr>
          <a:xfrm>
            <a:off x="4450204" y="6004463"/>
            <a:ext cx="1268903" cy="10659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48" name="Прямая со стрелкой 47"/>
          <p:cNvCxnSpPr>
            <a:stCxn id="39" idx="3"/>
            <a:endCxn id="44" idx="1"/>
          </p:cNvCxnSpPr>
          <p:nvPr/>
        </p:nvCxnSpPr>
        <p:spPr>
          <a:xfrm>
            <a:off x="4450204" y="6004463"/>
            <a:ext cx="1269248" cy="630871"/>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2922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ru-RU" sz="3600" b="1" dirty="0" smtClean="0"/>
              <a:t>Транспортировка объединенных партий</a:t>
            </a:r>
            <a:endParaRPr lang="ru-RU" sz="3600" b="1" dirty="0"/>
          </a:p>
        </p:txBody>
      </p:sp>
      <p:pic>
        <p:nvPicPr>
          <p:cNvPr id="1026" name="Picture 2" descr="https://konspekta.net/lektsiiorgimg/baza3/4005108150107.files/image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63" y="1124744"/>
            <a:ext cx="8160841" cy="5056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5279" y="6242586"/>
            <a:ext cx="7272808" cy="369332"/>
          </a:xfrm>
          <a:prstGeom prst="rect">
            <a:avLst/>
          </a:prstGeom>
          <a:noFill/>
        </p:spPr>
        <p:txBody>
          <a:bodyPr wrap="square" rtlCol="0">
            <a:spAutoFit/>
          </a:bodyPr>
          <a:lstStyle/>
          <a:p>
            <a:pPr algn="ctr"/>
            <a:r>
              <a:rPr lang="ru-RU" dirty="0" smtClean="0"/>
              <a:t>а) – снабженческая система; б) – распределительная система </a:t>
            </a:r>
            <a:endParaRPr lang="ru-RU" dirty="0"/>
          </a:p>
        </p:txBody>
      </p:sp>
    </p:spTree>
    <p:extLst>
      <p:ext uri="{BB962C8B-B14F-4D97-AF65-F5344CB8AC3E}">
        <p14:creationId xmlns:p14="http://schemas.microsoft.com/office/powerpoint/2010/main" val="158283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ru-RU" altLang="ru-RU" sz="2800" b="1"/>
              <a:t>Организация эффективного функционирования логистики складирования</a:t>
            </a:r>
            <a:r>
              <a:rPr lang="ru-RU" altLang="ru-RU" sz="2800"/>
              <a:t> </a:t>
            </a:r>
          </a:p>
        </p:txBody>
      </p:sp>
      <p:sp>
        <p:nvSpPr>
          <p:cNvPr id="48131" name="Rectangle 3"/>
          <p:cNvSpPr>
            <a:spLocks noGrp="1" noChangeArrowheads="1"/>
          </p:cNvSpPr>
          <p:nvPr>
            <p:ph type="body" idx="1"/>
          </p:nvPr>
        </p:nvSpPr>
        <p:spPr>
          <a:xfrm>
            <a:off x="539750" y="1989138"/>
            <a:ext cx="8001000" cy="3527425"/>
          </a:xfrm>
        </p:spPr>
        <p:txBody>
          <a:bodyPr/>
          <a:lstStyle/>
          <a:p>
            <a:pPr marL="571500" indent="-571500">
              <a:lnSpc>
                <a:spcPct val="80000"/>
              </a:lnSpc>
            </a:pPr>
            <a:r>
              <a:rPr lang="ru-RU" altLang="ru-RU" sz="2400"/>
              <a:t>выбор типа, количества и мощности складов;</a:t>
            </a:r>
          </a:p>
          <a:p>
            <a:pPr marL="571500" indent="-571500">
              <a:lnSpc>
                <a:spcPct val="80000"/>
              </a:lnSpc>
            </a:pPr>
            <a:r>
              <a:rPr lang="ru-RU" altLang="ru-RU" sz="2400"/>
              <a:t>эффективное использование складского помещения;</a:t>
            </a:r>
          </a:p>
          <a:p>
            <a:pPr marL="571500" indent="-571500">
              <a:lnSpc>
                <a:spcPct val="80000"/>
              </a:lnSpc>
            </a:pPr>
            <a:r>
              <a:rPr lang="ru-RU" altLang="ru-RU" sz="2400"/>
              <a:t>увеличение оперативной эффективности (уменьшение числа операций с товаром);</a:t>
            </a:r>
          </a:p>
          <a:p>
            <a:pPr marL="571500" indent="-571500">
              <a:lnSpc>
                <a:spcPct val="80000"/>
              </a:lnSpc>
            </a:pPr>
            <a:r>
              <a:rPr lang="ru-RU" altLang="ru-RU" sz="2400"/>
              <a:t>создание условий для эффективной работы;</a:t>
            </a:r>
          </a:p>
          <a:p>
            <a:pPr marL="571500" indent="-571500">
              <a:lnSpc>
                <a:spcPct val="80000"/>
              </a:lnSpc>
            </a:pPr>
            <a:r>
              <a:rPr lang="ru-RU" altLang="ru-RU" sz="2400"/>
              <a:t>улучшение логистического обслуживания;</a:t>
            </a:r>
          </a:p>
          <a:p>
            <a:pPr marL="571500" indent="-571500">
              <a:lnSpc>
                <a:spcPct val="80000"/>
              </a:lnSpc>
            </a:pPr>
            <a:r>
              <a:rPr lang="ru-RU" altLang="ru-RU" sz="2400"/>
              <a:t>снижение издержек </a:t>
            </a:r>
          </a:p>
        </p:txBody>
      </p:sp>
    </p:spTree>
    <p:extLst>
      <p:ext uri="{BB962C8B-B14F-4D97-AF65-F5344CB8AC3E}">
        <p14:creationId xmlns:p14="http://schemas.microsoft.com/office/powerpoint/2010/main" val="73267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46966" y="5876816"/>
            <a:ext cx="8229600" cy="1143000"/>
          </a:xfrm>
        </p:spPr>
        <p:txBody>
          <a:bodyPr/>
          <a:lstStyle/>
          <a:p>
            <a:r>
              <a:rPr lang="ru-RU" altLang="ru-RU" sz="2800" b="1" dirty="0"/>
              <a:t>Зависимость логистических издержек от количества складов</a:t>
            </a:r>
            <a:endParaRPr lang="ru-RU" altLang="ru-RU" sz="2800" dirty="0"/>
          </a:p>
        </p:txBody>
      </p:sp>
      <p:grpSp>
        <p:nvGrpSpPr>
          <p:cNvPr id="49178" name="Group 26"/>
          <p:cNvGrpSpPr>
            <a:grpSpLocks/>
          </p:cNvGrpSpPr>
          <p:nvPr/>
        </p:nvGrpSpPr>
        <p:grpSpPr bwMode="auto">
          <a:xfrm>
            <a:off x="727582" y="483516"/>
            <a:ext cx="7876866" cy="5033715"/>
            <a:chOff x="1695" y="4014"/>
            <a:chExt cx="8789" cy="5220"/>
          </a:xfrm>
        </p:grpSpPr>
        <p:sp>
          <p:nvSpPr>
            <p:cNvPr id="49179" name="Line 27"/>
            <p:cNvSpPr>
              <a:spLocks noChangeShapeType="1"/>
            </p:cNvSpPr>
            <p:nvPr/>
          </p:nvSpPr>
          <p:spPr bwMode="auto">
            <a:xfrm flipV="1">
              <a:off x="2256" y="4745"/>
              <a:ext cx="0" cy="378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2400"/>
            </a:p>
          </p:txBody>
        </p:sp>
        <p:sp>
          <p:nvSpPr>
            <p:cNvPr id="49180" name="Line 28"/>
            <p:cNvSpPr>
              <a:spLocks noChangeShapeType="1"/>
            </p:cNvSpPr>
            <p:nvPr/>
          </p:nvSpPr>
          <p:spPr bwMode="auto">
            <a:xfrm>
              <a:off x="2256" y="8526"/>
              <a:ext cx="486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sz="2400"/>
            </a:p>
          </p:txBody>
        </p:sp>
        <p:sp>
          <p:nvSpPr>
            <p:cNvPr id="49181" name="Text Box 29"/>
            <p:cNvSpPr txBox="1">
              <a:spLocks noChangeArrowheads="1"/>
            </p:cNvSpPr>
            <p:nvPr/>
          </p:nvSpPr>
          <p:spPr bwMode="auto">
            <a:xfrm>
              <a:off x="1695" y="4926"/>
              <a:ext cx="561"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ru-RU" altLang="ru-RU" sz="1400" b="1"/>
                <a:t>Логистические издержки</a:t>
              </a:r>
              <a:endParaRPr lang="ru-RU" altLang="ru-RU" sz="2400" b="1"/>
            </a:p>
          </p:txBody>
        </p:sp>
        <p:sp>
          <p:nvSpPr>
            <p:cNvPr id="49182" name="Arc 30"/>
            <p:cNvSpPr>
              <a:spLocks/>
            </p:cNvSpPr>
            <p:nvPr/>
          </p:nvSpPr>
          <p:spPr bwMode="auto">
            <a:xfrm rot="-10871388">
              <a:off x="2652" y="5286"/>
              <a:ext cx="3561" cy="2880"/>
            </a:xfrm>
            <a:custGeom>
              <a:avLst/>
              <a:gdLst>
                <a:gd name="G0" fmla="+- 165 0 0"/>
                <a:gd name="G1" fmla="+- 21600 0 0"/>
                <a:gd name="G2" fmla="+- 21600 0 0"/>
                <a:gd name="T0" fmla="*/ 0 w 21652"/>
                <a:gd name="T1" fmla="*/ 1 h 21600"/>
                <a:gd name="T2" fmla="*/ 21652 w 21652"/>
                <a:gd name="T3" fmla="*/ 19391 h 21600"/>
                <a:gd name="T4" fmla="*/ 165 w 21652"/>
                <a:gd name="T5" fmla="*/ 21600 h 21600"/>
              </a:gdLst>
              <a:ahLst/>
              <a:cxnLst>
                <a:cxn ang="0">
                  <a:pos x="T0" y="T1"/>
                </a:cxn>
                <a:cxn ang="0">
                  <a:pos x="T2" y="T3"/>
                </a:cxn>
                <a:cxn ang="0">
                  <a:pos x="T4" y="T5"/>
                </a:cxn>
              </a:cxnLst>
              <a:rect l="0" t="0" r="r" b="b"/>
              <a:pathLst>
                <a:path w="21652" h="21600" fill="none" extrusionOk="0">
                  <a:moveTo>
                    <a:pt x="-1" y="0"/>
                  </a:moveTo>
                  <a:cubicBezTo>
                    <a:pt x="54" y="0"/>
                    <a:pt x="109" y="-1"/>
                    <a:pt x="165" y="0"/>
                  </a:cubicBezTo>
                  <a:cubicBezTo>
                    <a:pt x="11239" y="0"/>
                    <a:pt x="20519" y="8375"/>
                    <a:pt x="21651" y="19391"/>
                  </a:cubicBezTo>
                </a:path>
                <a:path w="21652" h="21600" stroke="0" extrusionOk="0">
                  <a:moveTo>
                    <a:pt x="-1" y="0"/>
                  </a:moveTo>
                  <a:cubicBezTo>
                    <a:pt x="54" y="0"/>
                    <a:pt x="109" y="-1"/>
                    <a:pt x="165" y="0"/>
                  </a:cubicBezTo>
                  <a:cubicBezTo>
                    <a:pt x="11239" y="0"/>
                    <a:pt x="20519" y="8375"/>
                    <a:pt x="21651" y="19391"/>
                  </a:cubicBezTo>
                  <a:lnTo>
                    <a:pt x="165"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sz="2400"/>
            </a:p>
          </p:txBody>
        </p:sp>
        <p:sp>
          <p:nvSpPr>
            <p:cNvPr id="49183" name="Freeform 31"/>
            <p:cNvSpPr>
              <a:spLocks/>
            </p:cNvSpPr>
            <p:nvPr/>
          </p:nvSpPr>
          <p:spPr bwMode="auto">
            <a:xfrm>
              <a:off x="2443" y="5826"/>
              <a:ext cx="3553" cy="1800"/>
            </a:xfrm>
            <a:custGeom>
              <a:avLst/>
              <a:gdLst>
                <a:gd name="T0" fmla="*/ 0 w 3927"/>
                <a:gd name="T1" fmla="*/ 0 h 2340"/>
                <a:gd name="T2" fmla="*/ 561 w 3927"/>
                <a:gd name="T3" fmla="*/ 720 h 2340"/>
                <a:gd name="T4" fmla="*/ 1683 w 3927"/>
                <a:gd name="T5" fmla="*/ 1620 h 2340"/>
                <a:gd name="T6" fmla="*/ 3179 w 3927"/>
                <a:gd name="T7" fmla="*/ 2160 h 2340"/>
                <a:gd name="T8" fmla="*/ 3927 w 3927"/>
                <a:gd name="T9" fmla="*/ 2340 h 2340"/>
              </a:gdLst>
              <a:ahLst/>
              <a:cxnLst>
                <a:cxn ang="0">
                  <a:pos x="T0" y="T1"/>
                </a:cxn>
                <a:cxn ang="0">
                  <a:pos x="T2" y="T3"/>
                </a:cxn>
                <a:cxn ang="0">
                  <a:pos x="T4" y="T5"/>
                </a:cxn>
                <a:cxn ang="0">
                  <a:pos x="T6" y="T7"/>
                </a:cxn>
                <a:cxn ang="0">
                  <a:pos x="T8" y="T9"/>
                </a:cxn>
              </a:cxnLst>
              <a:rect l="0" t="0" r="r" b="b"/>
              <a:pathLst>
                <a:path w="3927" h="2340">
                  <a:moveTo>
                    <a:pt x="0" y="0"/>
                  </a:moveTo>
                  <a:cubicBezTo>
                    <a:pt x="140" y="225"/>
                    <a:pt x="281" y="450"/>
                    <a:pt x="561" y="720"/>
                  </a:cubicBezTo>
                  <a:cubicBezTo>
                    <a:pt x="841" y="990"/>
                    <a:pt x="1247" y="1380"/>
                    <a:pt x="1683" y="1620"/>
                  </a:cubicBezTo>
                  <a:cubicBezTo>
                    <a:pt x="2119" y="1860"/>
                    <a:pt x="2805" y="2040"/>
                    <a:pt x="3179" y="2160"/>
                  </a:cubicBezTo>
                  <a:cubicBezTo>
                    <a:pt x="3553" y="2280"/>
                    <a:pt x="3802" y="2310"/>
                    <a:pt x="3927" y="2340"/>
                  </a:cubicBezTo>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sz="2400"/>
            </a:p>
          </p:txBody>
        </p:sp>
        <p:sp>
          <p:nvSpPr>
            <p:cNvPr id="49184" name="Freeform 32"/>
            <p:cNvSpPr>
              <a:spLocks/>
            </p:cNvSpPr>
            <p:nvPr/>
          </p:nvSpPr>
          <p:spPr bwMode="auto">
            <a:xfrm>
              <a:off x="2630" y="6726"/>
              <a:ext cx="3553" cy="1440"/>
            </a:xfrm>
            <a:custGeom>
              <a:avLst/>
              <a:gdLst>
                <a:gd name="T0" fmla="*/ 0 w 3553"/>
                <a:gd name="T1" fmla="*/ 1440 h 1440"/>
                <a:gd name="T2" fmla="*/ 561 w 3553"/>
                <a:gd name="T3" fmla="*/ 1080 h 1440"/>
                <a:gd name="T4" fmla="*/ 1870 w 3553"/>
                <a:gd name="T5" fmla="*/ 360 h 1440"/>
                <a:gd name="T6" fmla="*/ 3553 w 3553"/>
                <a:gd name="T7" fmla="*/ 0 h 1440"/>
              </a:gdLst>
              <a:ahLst/>
              <a:cxnLst>
                <a:cxn ang="0">
                  <a:pos x="T0" y="T1"/>
                </a:cxn>
                <a:cxn ang="0">
                  <a:pos x="T2" y="T3"/>
                </a:cxn>
                <a:cxn ang="0">
                  <a:pos x="T4" y="T5"/>
                </a:cxn>
                <a:cxn ang="0">
                  <a:pos x="T6" y="T7"/>
                </a:cxn>
              </a:cxnLst>
              <a:rect l="0" t="0" r="r" b="b"/>
              <a:pathLst>
                <a:path w="3553" h="1440">
                  <a:moveTo>
                    <a:pt x="0" y="1440"/>
                  </a:moveTo>
                  <a:cubicBezTo>
                    <a:pt x="124" y="1350"/>
                    <a:pt x="249" y="1260"/>
                    <a:pt x="561" y="1080"/>
                  </a:cubicBezTo>
                  <a:cubicBezTo>
                    <a:pt x="873" y="900"/>
                    <a:pt x="1371" y="540"/>
                    <a:pt x="1870" y="360"/>
                  </a:cubicBezTo>
                  <a:cubicBezTo>
                    <a:pt x="2369" y="180"/>
                    <a:pt x="3273" y="60"/>
                    <a:pt x="3553" y="0"/>
                  </a:cubicBezTo>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sz="2400"/>
            </a:p>
          </p:txBody>
        </p:sp>
        <p:sp>
          <p:nvSpPr>
            <p:cNvPr id="49185" name="Freeform 33"/>
            <p:cNvSpPr>
              <a:spLocks/>
            </p:cNvSpPr>
            <p:nvPr/>
          </p:nvSpPr>
          <p:spPr bwMode="auto">
            <a:xfrm>
              <a:off x="3191" y="6366"/>
              <a:ext cx="2992" cy="1980"/>
            </a:xfrm>
            <a:custGeom>
              <a:avLst/>
              <a:gdLst>
                <a:gd name="T0" fmla="*/ 0 w 2992"/>
                <a:gd name="T1" fmla="*/ 2160 h 2160"/>
                <a:gd name="T2" fmla="*/ 187 w 2992"/>
                <a:gd name="T3" fmla="*/ 1620 h 2160"/>
                <a:gd name="T4" fmla="*/ 935 w 2992"/>
                <a:gd name="T5" fmla="*/ 540 h 2160"/>
                <a:gd name="T6" fmla="*/ 2992 w 2992"/>
                <a:gd name="T7" fmla="*/ 0 h 2160"/>
              </a:gdLst>
              <a:ahLst/>
              <a:cxnLst>
                <a:cxn ang="0">
                  <a:pos x="T0" y="T1"/>
                </a:cxn>
                <a:cxn ang="0">
                  <a:pos x="T2" y="T3"/>
                </a:cxn>
                <a:cxn ang="0">
                  <a:pos x="T4" y="T5"/>
                </a:cxn>
                <a:cxn ang="0">
                  <a:pos x="T6" y="T7"/>
                </a:cxn>
              </a:cxnLst>
              <a:rect l="0" t="0" r="r" b="b"/>
              <a:pathLst>
                <a:path w="2992" h="2160">
                  <a:moveTo>
                    <a:pt x="0" y="2160"/>
                  </a:moveTo>
                  <a:cubicBezTo>
                    <a:pt x="15" y="2025"/>
                    <a:pt x="31" y="1890"/>
                    <a:pt x="187" y="1620"/>
                  </a:cubicBezTo>
                  <a:cubicBezTo>
                    <a:pt x="343" y="1350"/>
                    <a:pt x="468" y="810"/>
                    <a:pt x="935" y="540"/>
                  </a:cubicBezTo>
                  <a:cubicBezTo>
                    <a:pt x="1402" y="270"/>
                    <a:pt x="2197" y="135"/>
                    <a:pt x="2992" y="0"/>
                  </a:cubicBezTo>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sz="2400"/>
            </a:p>
          </p:txBody>
        </p:sp>
        <p:sp>
          <p:nvSpPr>
            <p:cNvPr id="49186" name="Freeform 34"/>
            <p:cNvSpPr>
              <a:spLocks/>
            </p:cNvSpPr>
            <p:nvPr/>
          </p:nvSpPr>
          <p:spPr bwMode="auto">
            <a:xfrm>
              <a:off x="2443" y="5976"/>
              <a:ext cx="3740" cy="2010"/>
            </a:xfrm>
            <a:custGeom>
              <a:avLst/>
              <a:gdLst>
                <a:gd name="T0" fmla="*/ 0 w 3740"/>
                <a:gd name="T1" fmla="*/ 2010 h 2010"/>
                <a:gd name="T2" fmla="*/ 374 w 3740"/>
                <a:gd name="T3" fmla="*/ 1470 h 2010"/>
                <a:gd name="T4" fmla="*/ 1122 w 3740"/>
                <a:gd name="T5" fmla="*/ 570 h 2010"/>
                <a:gd name="T6" fmla="*/ 1870 w 3740"/>
                <a:gd name="T7" fmla="*/ 210 h 2010"/>
                <a:gd name="T8" fmla="*/ 3179 w 3740"/>
                <a:gd name="T9" fmla="*/ 30 h 2010"/>
                <a:gd name="T10" fmla="*/ 3740 w 3740"/>
                <a:gd name="T11" fmla="*/ 30 h 2010"/>
              </a:gdLst>
              <a:ahLst/>
              <a:cxnLst>
                <a:cxn ang="0">
                  <a:pos x="T0" y="T1"/>
                </a:cxn>
                <a:cxn ang="0">
                  <a:pos x="T2" y="T3"/>
                </a:cxn>
                <a:cxn ang="0">
                  <a:pos x="T4" y="T5"/>
                </a:cxn>
                <a:cxn ang="0">
                  <a:pos x="T6" y="T7"/>
                </a:cxn>
                <a:cxn ang="0">
                  <a:pos x="T8" y="T9"/>
                </a:cxn>
                <a:cxn ang="0">
                  <a:pos x="T10" y="T11"/>
                </a:cxn>
              </a:cxnLst>
              <a:rect l="0" t="0" r="r" b="b"/>
              <a:pathLst>
                <a:path w="3740" h="2010">
                  <a:moveTo>
                    <a:pt x="0" y="2010"/>
                  </a:moveTo>
                  <a:cubicBezTo>
                    <a:pt x="93" y="1860"/>
                    <a:pt x="187" y="1710"/>
                    <a:pt x="374" y="1470"/>
                  </a:cubicBezTo>
                  <a:cubicBezTo>
                    <a:pt x="561" y="1230"/>
                    <a:pt x="873" y="780"/>
                    <a:pt x="1122" y="570"/>
                  </a:cubicBezTo>
                  <a:cubicBezTo>
                    <a:pt x="1371" y="360"/>
                    <a:pt x="1527" y="300"/>
                    <a:pt x="1870" y="210"/>
                  </a:cubicBezTo>
                  <a:cubicBezTo>
                    <a:pt x="2213" y="120"/>
                    <a:pt x="2867" y="60"/>
                    <a:pt x="3179" y="30"/>
                  </a:cubicBezTo>
                  <a:cubicBezTo>
                    <a:pt x="3491" y="0"/>
                    <a:pt x="3615" y="15"/>
                    <a:pt x="3740" y="30"/>
                  </a:cubicBezTo>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sz="2400"/>
            </a:p>
          </p:txBody>
        </p:sp>
        <p:sp>
          <p:nvSpPr>
            <p:cNvPr id="49187" name="Freeform 35"/>
            <p:cNvSpPr>
              <a:spLocks/>
            </p:cNvSpPr>
            <p:nvPr/>
          </p:nvSpPr>
          <p:spPr bwMode="auto">
            <a:xfrm>
              <a:off x="2443" y="4565"/>
              <a:ext cx="3740" cy="900"/>
            </a:xfrm>
            <a:custGeom>
              <a:avLst/>
              <a:gdLst>
                <a:gd name="T0" fmla="*/ 0 w 3553"/>
                <a:gd name="T1" fmla="*/ 0 h 810"/>
                <a:gd name="T2" fmla="*/ 374 w 3553"/>
                <a:gd name="T3" fmla="*/ 540 h 810"/>
                <a:gd name="T4" fmla="*/ 1870 w 3553"/>
                <a:gd name="T5" fmla="*/ 720 h 810"/>
                <a:gd name="T6" fmla="*/ 3553 w 3553"/>
                <a:gd name="T7" fmla="*/ 0 h 810"/>
              </a:gdLst>
              <a:ahLst/>
              <a:cxnLst>
                <a:cxn ang="0">
                  <a:pos x="T0" y="T1"/>
                </a:cxn>
                <a:cxn ang="0">
                  <a:pos x="T2" y="T3"/>
                </a:cxn>
                <a:cxn ang="0">
                  <a:pos x="T4" y="T5"/>
                </a:cxn>
                <a:cxn ang="0">
                  <a:pos x="T6" y="T7"/>
                </a:cxn>
              </a:cxnLst>
              <a:rect l="0" t="0" r="r" b="b"/>
              <a:pathLst>
                <a:path w="3553" h="810">
                  <a:moveTo>
                    <a:pt x="0" y="0"/>
                  </a:moveTo>
                  <a:cubicBezTo>
                    <a:pt x="31" y="210"/>
                    <a:pt x="62" y="420"/>
                    <a:pt x="374" y="540"/>
                  </a:cubicBezTo>
                  <a:cubicBezTo>
                    <a:pt x="686" y="660"/>
                    <a:pt x="1340" y="810"/>
                    <a:pt x="1870" y="720"/>
                  </a:cubicBezTo>
                  <a:cubicBezTo>
                    <a:pt x="2400" y="630"/>
                    <a:pt x="3273" y="120"/>
                    <a:pt x="3553" y="0"/>
                  </a:cubicBezTo>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sz="2400"/>
            </a:p>
          </p:txBody>
        </p:sp>
        <p:sp>
          <p:nvSpPr>
            <p:cNvPr id="49188" name="Line 36"/>
            <p:cNvSpPr>
              <a:spLocks noChangeShapeType="1"/>
            </p:cNvSpPr>
            <p:nvPr/>
          </p:nvSpPr>
          <p:spPr bwMode="auto">
            <a:xfrm>
              <a:off x="4126" y="5466"/>
              <a:ext cx="0" cy="306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ru-RU" sz="2400"/>
            </a:p>
          </p:txBody>
        </p:sp>
        <p:sp>
          <p:nvSpPr>
            <p:cNvPr id="49189" name="Text Box 37"/>
            <p:cNvSpPr txBox="1">
              <a:spLocks noChangeArrowheads="1"/>
            </p:cNvSpPr>
            <p:nvPr/>
          </p:nvSpPr>
          <p:spPr bwMode="auto">
            <a:xfrm>
              <a:off x="5248" y="8703"/>
              <a:ext cx="224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400" b="1"/>
                <a:t>Число складов</a:t>
              </a:r>
              <a:endParaRPr lang="ru-RU" altLang="ru-RU" sz="2400" b="1"/>
            </a:p>
          </p:txBody>
        </p:sp>
        <p:sp>
          <p:nvSpPr>
            <p:cNvPr id="49190" name="AutoShape 38"/>
            <p:cNvSpPr>
              <a:spLocks/>
            </p:cNvSpPr>
            <p:nvPr/>
          </p:nvSpPr>
          <p:spPr bwMode="auto">
            <a:xfrm>
              <a:off x="7305" y="7434"/>
              <a:ext cx="2387" cy="399"/>
            </a:xfrm>
            <a:prstGeom prst="callout1">
              <a:avLst>
                <a:gd name="adj1" fmla="val 45111"/>
                <a:gd name="adj2" fmla="val -5028"/>
                <a:gd name="adj3" fmla="val 173685"/>
                <a:gd name="adj4" fmla="val -52491"/>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ru-RU" altLang="ru-RU" sz="1400" b="1"/>
                <a:t>Упущенная выгода</a:t>
              </a:r>
              <a:endParaRPr lang="ru-RU" altLang="ru-RU" sz="2400" b="1"/>
            </a:p>
          </p:txBody>
        </p:sp>
        <p:sp>
          <p:nvSpPr>
            <p:cNvPr id="49191" name="AutoShape 39"/>
            <p:cNvSpPr>
              <a:spLocks/>
            </p:cNvSpPr>
            <p:nvPr/>
          </p:nvSpPr>
          <p:spPr bwMode="auto">
            <a:xfrm>
              <a:off x="7305" y="6894"/>
              <a:ext cx="3179" cy="399"/>
            </a:xfrm>
            <a:prstGeom prst="callout1">
              <a:avLst>
                <a:gd name="adj1" fmla="val 45111"/>
                <a:gd name="adj2" fmla="val -3773"/>
                <a:gd name="adj3" fmla="val 138347"/>
                <a:gd name="adj4" fmla="val -63921"/>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ru-RU" altLang="ru-RU" sz="1400" b="1"/>
                <a:t>Транспортные расходы</a:t>
              </a:r>
              <a:endParaRPr lang="ru-RU" altLang="ru-RU" sz="2400" b="1"/>
            </a:p>
          </p:txBody>
        </p:sp>
        <p:sp>
          <p:nvSpPr>
            <p:cNvPr id="49192" name="AutoShape 40"/>
            <p:cNvSpPr>
              <a:spLocks/>
            </p:cNvSpPr>
            <p:nvPr/>
          </p:nvSpPr>
          <p:spPr bwMode="auto">
            <a:xfrm>
              <a:off x="7305" y="6186"/>
              <a:ext cx="2618" cy="720"/>
            </a:xfrm>
            <a:prstGeom prst="callout1">
              <a:avLst>
                <a:gd name="adj1" fmla="val 25000"/>
                <a:gd name="adj2" fmla="val -4583"/>
                <a:gd name="adj3" fmla="val 77083"/>
                <a:gd name="adj4" fmla="val -50995"/>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ru-RU" altLang="ru-RU" sz="1400" b="1"/>
                <a:t>Затраты на управление системой распределения</a:t>
              </a:r>
              <a:endParaRPr lang="ru-RU" altLang="ru-RU" sz="2400" b="1"/>
            </a:p>
          </p:txBody>
        </p:sp>
        <p:sp>
          <p:nvSpPr>
            <p:cNvPr id="49193" name="AutoShape 41"/>
            <p:cNvSpPr>
              <a:spLocks/>
            </p:cNvSpPr>
            <p:nvPr/>
          </p:nvSpPr>
          <p:spPr bwMode="auto">
            <a:xfrm>
              <a:off x="7402" y="5646"/>
              <a:ext cx="2521" cy="540"/>
            </a:xfrm>
            <a:prstGeom prst="callout1">
              <a:avLst>
                <a:gd name="adj1" fmla="val 33333"/>
                <a:gd name="adj2" fmla="val -4759"/>
                <a:gd name="adj3" fmla="val 145556"/>
                <a:gd name="adj4" fmla="val -64856"/>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72000"/>
                </a:lnSpc>
              </a:pPr>
              <a:r>
                <a:rPr lang="ru-RU" altLang="ru-RU" sz="1400" b="1"/>
                <a:t>Эксплуатационные затраты</a:t>
              </a:r>
              <a:endParaRPr lang="ru-RU" altLang="ru-RU" sz="2400" b="1"/>
            </a:p>
          </p:txBody>
        </p:sp>
        <p:sp>
          <p:nvSpPr>
            <p:cNvPr id="49194" name="AutoShape 42"/>
            <p:cNvSpPr>
              <a:spLocks/>
            </p:cNvSpPr>
            <p:nvPr/>
          </p:nvSpPr>
          <p:spPr bwMode="auto">
            <a:xfrm>
              <a:off x="7402" y="4926"/>
              <a:ext cx="2708" cy="720"/>
            </a:xfrm>
            <a:prstGeom prst="callout1">
              <a:avLst>
                <a:gd name="adj1" fmla="val 25000"/>
                <a:gd name="adj2" fmla="val -4431"/>
                <a:gd name="adj3" fmla="val 150833"/>
                <a:gd name="adj4" fmla="val -57051"/>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ru-RU" altLang="ru-RU" sz="1400" b="1"/>
                <a:t>Затраты на содержание запасов</a:t>
              </a:r>
            </a:p>
          </p:txBody>
        </p:sp>
        <p:sp>
          <p:nvSpPr>
            <p:cNvPr id="49195" name="AutoShape 43"/>
            <p:cNvSpPr>
              <a:spLocks/>
            </p:cNvSpPr>
            <p:nvPr/>
          </p:nvSpPr>
          <p:spPr bwMode="auto">
            <a:xfrm>
              <a:off x="7349" y="4014"/>
              <a:ext cx="2387" cy="720"/>
            </a:xfrm>
            <a:prstGeom prst="callout1">
              <a:avLst>
                <a:gd name="adj1" fmla="val 25000"/>
                <a:gd name="adj2" fmla="val -5028"/>
                <a:gd name="adj3" fmla="val 75000"/>
                <a:gd name="adj4" fmla="val -46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ru-RU" altLang="ru-RU" sz="1400" b="1"/>
                <a:t>Общие логистические издержки</a:t>
              </a:r>
              <a:endParaRPr lang="ru-RU" altLang="ru-RU" sz="2400" b="1"/>
            </a:p>
          </p:txBody>
        </p:sp>
        <p:sp>
          <p:nvSpPr>
            <p:cNvPr id="49196" name="Text Box 44"/>
            <p:cNvSpPr txBox="1">
              <a:spLocks noChangeArrowheads="1"/>
            </p:cNvSpPr>
            <p:nvPr/>
          </p:nvSpPr>
          <p:spPr bwMode="auto">
            <a:xfrm>
              <a:off x="3939" y="8694"/>
              <a:ext cx="662"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just"/>
              <a:r>
                <a:rPr lang="en-US" altLang="ru-RU" sz="1600" b="1"/>
                <a:t>min</a:t>
              </a:r>
              <a:endParaRPr lang="ru-RU" altLang="ru-RU" sz="2400" b="1"/>
            </a:p>
          </p:txBody>
        </p:sp>
      </p:grpSp>
    </p:spTree>
    <p:extLst>
      <p:ext uri="{BB962C8B-B14F-4D97-AF65-F5344CB8AC3E}">
        <p14:creationId xmlns:p14="http://schemas.microsoft.com/office/powerpoint/2010/main" val="1698671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77164" y="5949950"/>
            <a:ext cx="8174038" cy="1216025"/>
          </a:xfrm>
        </p:spPr>
        <p:txBody>
          <a:bodyPr/>
          <a:lstStyle/>
          <a:p>
            <a:r>
              <a:rPr lang="ru-RU" altLang="ru-RU" sz="3200" b="1" dirty="0"/>
              <a:t>Принципиальная схема склада</a:t>
            </a:r>
            <a:r>
              <a:rPr lang="ru-RU" altLang="ru-RU" sz="3200" dirty="0"/>
              <a:t> </a:t>
            </a:r>
          </a:p>
        </p:txBody>
      </p:sp>
      <p:grpSp>
        <p:nvGrpSpPr>
          <p:cNvPr id="50181" name="Group 5"/>
          <p:cNvGrpSpPr>
            <a:grpSpLocks/>
          </p:cNvGrpSpPr>
          <p:nvPr/>
        </p:nvGrpSpPr>
        <p:grpSpPr bwMode="auto">
          <a:xfrm>
            <a:off x="323528" y="996299"/>
            <a:ext cx="8423275" cy="4033837"/>
            <a:chOff x="1321" y="1383"/>
            <a:chExt cx="9350" cy="4684"/>
          </a:xfrm>
        </p:grpSpPr>
        <p:grpSp>
          <p:nvGrpSpPr>
            <p:cNvPr id="50182" name="Group 6"/>
            <p:cNvGrpSpPr>
              <a:grpSpLocks/>
            </p:cNvGrpSpPr>
            <p:nvPr/>
          </p:nvGrpSpPr>
          <p:grpSpPr bwMode="auto">
            <a:xfrm>
              <a:off x="1321" y="2467"/>
              <a:ext cx="9350" cy="3600"/>
              <a:chOff x="1321" y="6354"/>
              <a:chExt cx="9350" cy="3600"/>
            </a:xfrm>
          </p:grpSpPr>
          <p:sp>
            <p:nvSpPr>
              <p:cNvPr id="50183" name="Text Box 7"/>
              <p:cNvSpPr txBox="1">
                <a:spLocks noChangeArrowheads="1"/>
              </p:cNvSpPr>
              <p:nvPr/>
            </p:nvSpPr>
            <p:spPr bwMode="auto">
              <a:xfrm>
                <a:off x="1321" y="6534"/>
                <a:ext cx="935" cy="2340"/>
              </a:xfrm>
              <a:prstGeom prst="rect">
                <a:avLst/>
              </a:prstGeom>
              <a:ln>
                <a:headEnd/>
                <a:tailEnd/>
              </a:ln>
            </p:spPr>
            <p:style>
              <a:lnRef idx="1">
                <a:schemeClr val="dk1"/>
              </a:lnRef>
              <a:fillRef idx="2">
                <a:schemeClr val="dk1"/>
              </a:fillRef>
              <a:effectRef idx="1">
                <a:schemeClr val="dk1"/>
              </a:effectRef>
              <a:fontRef idx="minor">
                <a:schemeClr val="dk1"/>
              </a:fontRef>
            </p:style>
            <p:txBody>
              <a:bodyPr vert="eaVert" anchor="ctr" anchorCtr="1"/>
              <a:lstStyle/>
              <a:p>
                <a:pPr algn="ctr"/>
                <a:r>
                  <a:rPr lang="ru-RU" altLang="ru-RU" sz="1600" b="1"/>
                  <a:t>Зона приемки</a:t>
                </a:r>
                <a:endParaRPr lang="ru-RU" altLang="ru-RU" sz="2800" b="1"/>
              </a:p>
            </p:txBody>
          </p:sp>
          <p:sp>
            <p:nvSpPr>
              <p:cNvPr id="50184" name="Rectangle 8"/>
              <p:cNvSpPr>
                <a:spLocks noChangeArrowheads="1"/>
              </p:cNvSpPr>
              <p:nvPr/>
            </p:nvSpPr>
            <p:spPr bwMode="auto">
              <a:xfrm>
                <a:off x="3004" y="671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85" name="Rectangle 9"/>
              <p:cNvSpPr>
                <a:spLocks noChangeArrowheads="1"/>
              </p:cNvSpPr>
              <p:nvPr/>
            </p:nvSpPr>
            <p:spPr bwMode="auto">
              <a:xfrm>
                <a:off x="3004" y="707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86" name="Rectangle 10"/>
              <p:cNvSpPr>
                <a:spLocks noChangeArrowheads="1"/>
              </p:cNvSpPr>
              <p:nvPr/>
            </p:nvSpPr>
            <p:spPr bwMode="auto">
              <a:xfrm>
                <a:off x="3004" y="743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87" name="Rectangle 11"/>
              <p:cNvSpPr>
                <a:spLocks noChangeArrowheads="1"/>
              </p:cNvSpPr>
              <p:nvPr/>
            </p:nvSpPr>
            <p:spPr bwMode="auto">
              <a:xfrm>
                <a:off x="3004" y="779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88" name="Rectangle 12"/>
              <p:cNvSpPr>
                <a:spLocks noChangeArrowheads="1"/>
              </p:cNvSpPr>
              <p:nvPr/>
            </p:nvSpPr>
            <p:spPr bwMode="auto">
              <a:xfrm>
                <a:off x="3004" y="815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89" name="Rectangle 13"/>
              <p:cNvSpPr>
                <a:spLocks noChangeArrowheads="1"/>
              </p:cNvSpPr>
              <p:nvPr/>
            </p:nvSpPr>
            <p:spPr bwMode="auto">
              <a:xfrm>
                <a:off x="5435" y="635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0" name="Rectangle 14"/>
              <p:cNvSpPr>
                <a:spLocks noChangeArrowheads="1"/>
              </p:cNvSpPr>
              <p:nvPr/>
            </p:nvSpPr>
            <p:spPr bwMode="auto">
              <a:xfrm>
                <a:off x="5435" y="671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1" name="Rectangle 15"/>
              <p:cNvSpPr>
                <a:spLocks noChangeArrowheads="1"/>
              </p:cNvSpPr>
              <p:nvPr/>
            </p:nvSpPr>
            <p:spPr bwMode="auto">
              <a:xfrm>
                <a:off x="5435" y="707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2" name="Rectangle 16"/>
              <p:cNvSpPr>
                <a:spLocks noChangeArrowheads="1"/>
              </p:cNvSpPr>
              <p:nvPr/>
            </p:nvSpPr>
            <p:spPr bwMode="auto">
              <a:xfrm>
                <a:off x="5435" y="743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3" name="Rectangle 17"/>
              <p:cNvSpPr>
                <a:spLocks noChangeArrowheads="1"/>
              </p:cNvSpPr>
              <p:nvPr/>
            </p:nvSpPr>
            <p:spPr bwMode="auto">
              <a:xfrm>
                <a:off x="5435" y="779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4" name="Rectangle 18"/>
              <p:cNvSpPr>
                <a:spLocks noChangeArrowheads="1"/>
              </p:cNvSpPr>
              <p:nvPr/>
            </p:nvSpPr>
            <p:spPr bwMode="auto">
              <a:xfrm>
                <a:off x="5435" y="815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5" name="Rectangle 19"/>
              <p:cNvSpPr>
                <a:spLocks noChangeArrowheads="1"/>
              </p:cNvSpPr>
              <p:nvPr/>
            </p:nvSpPr>
            <p:spPr bwMode="auto">
              <a:xfrm>
                <a:off x="5435" y="851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6" name="Rectangle 20"/>
              <p:cNvSpPr>
                <a:spLocks noChangeArrowheads="1"/>
              </p:cNvSpPr>
              <p:nvPr/>
            </p:nvSpPr>
            <p:spPr bwMode="auto">
              <a:xfrm>
                <a:off x="5435" y="8874"/>
                <a:ext cx="1496" cy="18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197" name="Text Box 21"/>
              <p:cNvSpPr txBox="1">
                <a:spLocks noChangeArrowheads="1"/>
              </p:cNvSpPr>
              <p:nvPr/>
            </p:nvSpPr>
            <p:spPr bwMode="auto">
              <a:xfrm>
                <a:off x="9736" y="6534"/>
                <a:ext cx="935" cy="2340"/>
              </a:xfrm>
              <a:prstGeom prst="rect">
                <a:avLst/>
              </a:prstGeom>
              <a:ln>
                <a:headEnd/>
                <a:tailEnd/>
              </a:ln>
            </p:spPr>
            <p:style>
              <a:lnRef idx="1">
                <a:schemeClr val="dk1"/>
              </a:lnRef>
              <a:fillRef idx="2">
                <a:schemeClr val="dk1"/>
              </a:fillRef>
              <a:effectRef idx="1">
                <a:schemeClr val="dk1"/>
              </a:effectRef>
              <a:fontRef idx="minor">
                <a:schemeClr val="dk1"/>
              </a:fontRef>
            </p:style>
            <p:txBody>
              <a:bodyPr vert="eaVert" anchor="ctr" anchorCtr="1"/>
              <a:lstStyle/>
              <a:p>
                <a:pPr algn="ctr"/>
                <a:r>
                  <a:rPr lang="ru-RU" altLang="ru-RU" sz="1600" b="1"/>
                  <a:t>Зона отгрузки</a:t>
                </a:r>
                <a:endParaRPr lang="ru-RU" altLang="ru-RU" sz="2800" b="1"/>
              </a:p>
            </p:txBody>
          </p:sp>
          <p:sp>
            <p:nvSpPr>
              <p:cNvPr id="50198" name="Text Box 22"/>
              <p:cNvSpPr txBox="1">
                <a:spLocks noChangeArrowheads="1"/>
              </p:cNvSpPr>
              <p:nvPr/>
            </p:nvSpPr>
            <p:spPr bwMode="auto">
              <a:xfrm>
                <a:off x="3565" y="9414"/>
                <a:ext cx="5049" cy="54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b="1"/>
                  <a:t>Система складирования</a:t>
                </a:r>
                <a:endParaRPr lang="ru-RU" altLang="ru-RU" sz="2800" b="1"/>
              </a:p>
            </p:txBody>
          </p:sp>
          <p:sp>
            <p:nvSpPr>
              <p:cNvPr id="50199" name="Text Box 23"/>
              <p:cNvSpPr txBox="1">
                <a:spLocks noChangeArrowheads="1"/>
              </p:cNvSpPr>
              <p:nvPr/>
            </p:nvSpPr>
            <p:spPr bwMode="auto">
              <a:xfrm>
                <a:off x="7866" y="6534"/>
                <a:ext cx="1122" cy="2340"/>
              </a:xfrm>
              <a:prstGeom prst="rect">
                <a:avLst/>
              </a:prstGeom>
              <a:ln>
                <a:headEnd/>
                <a:tailEnd/>
              </a:ln>
            </p:spPr>
            <p:style>
              <a:lnRef idx="1">
                <a:schemeClr val="dk1"/>
              </a:lnRef>
              <a:fillRef idx="2">
                <a:schemeClr val="dk1"/>
              </a:fillRef>
              <a:effectRef idx="1">
                <a:schemeClr val="dk1"/>
              </a:effectRef>
              <a:fontRef idx="minor">
                <a:schemeClr val="dk1"/>
              </a:fontRef>
            </p:style>
            <p:txBody>
              <a:bodyPr vert="eaVert" anchor="ctr" anchorCtr="1"/>
              <a:lstStyle/>
              <a:p>
                <a:pPr algn="ctr"/>
                <a:r>
                  <a:rPr lang="ru-RU" altLang="ru-RU" sz="1600" b="1"/>
                  <a:t>Зона упаковки и консолидации отправок</a:t>
                </a:r>
                <a:endParaRPr lang="ru-RU" altLang="ru-RU" sz="2800" b="1"/>
              </a:p>
            </p:txBody>
          </p:sp>
        </p:grpSp>
        <p:sp>
          <p:nvSpPr>
            <p:cNvPr id="50200" name="Line 24"/>
            <p:cNvSpPr>
              <a:spLocks noChangeShapeType="1"/>
            </p:cNvSpPr>
            <p:nvPr/>
          </p:nvSpPr>
          <p:spPr bwMode="auto">
            <a:xfrm flipH="1">
              <a:off x="1882" y="5527"/>
              <a:ext cx="1683"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1" name="Line 25"/>
            <p:cNvSpPr>
              <a:spLocks noChangeShapeType="1"/>
            </p:cNvSpPr>
            <p:nvPr/>
          </p:nvSpPr>
          <p:spPr bwMode="auto">
            <a:xfrm flipV="1">
              <a:off x="1882" y="4987"/>
              <a:ext cx="0" cy="54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2" name="Line 26"/>
            <p:cNvSpPr>
              <a:spLocks noChangeShapeType="1"/>
            </p:cNvSpPr>
            <p:nvPr/>
          </p:nvSpPr>
          <p:spPr bwMode="auto">
            <a:xfrm flipV="1">
              <a:off x="1882" y="2106"/>
              <a:ext cx="0" cy="54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3" name="Line 27"/>
            <p:cNvSpPr>
              <a:spLocks noChangeShapeType="1"/>
            </p:cNvSpPr>
            <p:nvPr/>
          </p:nvSpPr>
          <p:spPr bwMode="auto">
            <a:xfrm flipV="1">
              <a:off x="10110" y="2106"/>
              <a:ext cx="0" cy="54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4" name="Line 28"/>
            <p:cNvSpPr>
              <a:spLocks noChangeShapeType="1"/>
            </p:cNvSpPr>
            <p:nvPr/>
          </p:nvSpPr>
          <p:spPr bwMode="auto">
            <a:xfrm flipV="1">
              <a:off x="10110" y="4987"/>
              <a:ext cx="0" cy="54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5" name="Line 29"/>
            <p:cNvSpPr>
              <a:spLocks noChangeShapeType="1"/>
            </p:cNvSpPr>
            <p:nvPr/>
          </p:nvSpPr>
          <p:spPr bwMode="auto">
            <a:xfrm flipH="1">
              <a:off x="8614" y="5527"/>
              <a:ext cx="1496"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6" name="Line 30"/>
            <p:cNvSpPr>
              <a:spLocks noChangeShapeType="1"/>
            </p:cNvSpPr>
            <p:nvPr/>
          </p:nvSpPr>
          <p:spPr bwMode="auto">
            <a:xfrm>
              <a:off x="1882" y="2106"/>
              <a:ext cx="8228"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50207" name="Text Box 31"/>
            <p:cNvSpPr txBox="1">
              <a:spLocks noChangeArrowheads="1"/>
            </p:cNvSpPr>
            <p:nvPr/>
          </p:nvSpPr>
          <p:spPr bwMode="auto">
            <a:xfrm>
              <a:off x="2817" y="1383"/>
              <a:ext cx="1870" cy="720"/>
            </a:xfrm>
            <a:prstGeom prst="rect">
              <a:avLst/>
            </a:prstGeom>
            <a:ln/>
          </p:spPr>
          <p:style>
            <a:lnRef idx="1">
              <a:schemeClr val="dk1"/>
            </a:lnRef>
            <a:fillRef idx="2">
              <a:schemeClr val="dk1"/>
            </a:fillRef>
            <a:effectRef idx="1">
              <a:schemeClr val="dk1"/>
            </a:effectRef>
            <a:fontRef idx="minor">
              <a:schemeClr val="dk1"/>
            </a:fontRef>
          </p:style>
          <p:txBody>
            <a:bodyPr/>
            <a:lstStyle/>
            <a:p>
              <a:pPr algn="ctr"/>
              <a:r>
                <a:rPr lang="ru-RU" altLang="ru-RU" sz="1600" b="1"/>
                <a:t>Зона основного хранения</a:t>
              </a:r>
              <a:endParaRPr lang="ru-RU" altLang="ru-RU" sz="2800" b="1"/>
            </a:p>
          </p:txBody>
        </p:sp>
        <p:sp>
          <p:nvSpPr>
            <p:cNvPr id="50208" name="Text Box 32"/>
            <p:cNvSpPr txBox="1">
              <a:spLocks noChangeArrowheads="1"/>
            </p:cNvSpPr>
            <p:nvPr/>
          </p:nvSpPr>
          <p:spPr bwMode="auto">
            <a:xfrm>
              <a:off x="5061" y="1386"/>
              <a:ext cx="2244" cy="720"/>
            </a:xfrm>
            <a:prstGeom prst="rect">
              <a:avLst/>
            </a:prstGeom>
            <a:ln/>
          </p:spPr>
          <p:style>
            <a:lnRef idx="1">
              <a:schemeClr val="dk1"/>
            </a:lnRef>
            <a:fillRef idx="2">
              <a:schemeClr val="dk1"/>
            </a:fillRef>
            <a:effectRef idx="1">
              <a:schemeClr val="dk1"/>
            </a:effectRef>
            <a:fontRef idx="minor">
              <a:schemeClr val="dk1"/>
            </a:fontRef>
          </p:style>
          <p:txBody>
            <a:bodyPr/>
            <a:lstStyle/>
            <a:p>
              <a:pPr algn="ctr"/>
              <a:r>
                <a:rPr lang="ru-RU" altLang="ru-RU" sz="1600" b="1"/>
                <a:t>Зона комплектации заказа</a:t>
              </a:r>
              <a:endParaRPr lang="ru-RU" altLang="ru-RU" sz="2800" b="1"/>
            </a:p>
          </p:txBody>
        </p:sp>
      </p:grpSp>
    </p:spTree>
    <p:extLst>
      <p:ext uri="{BB962C8B-B14F-4D97-AF65-F5344CB8AC3E}">
        <p14:creationId xmlns:p14="http://schemas.microsoft.com/office/powerpoint/2010/main" val="116200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0664" y="5803900"/>
            <a:ext cx="8229600" cy="1143000"/>
          </a:xfrm>
        </p:spPr>
        <p:txBody>
          <a:bodyPr/>
          <a:lstStyle/>
          <a:p>
            <a:r>
              <a:rPr lang="ru-RU" altLang="ru-RU" sz="3200" b="1" dirty="0"/>
              <a:t>Распределение потоков на складе</a:t>
            </a:r>
            <a:r>
              <a:rPr lang="ru-RU" altLang="ru-RU" sz="3200" dirty="0"/>
              <a:t> </a:t>
            </a:r>
          </a:p>
        </p:txBody>
      </p:sp>
      <p:sp>
        <p:nvSpPr>
          <p:cNvPr id="51404" name="Rectangle 204"/>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1423" name="Rectangle 223"/>
          <p:cNvSpPr>
            <a:spLocks noChangeArrowheads="1"/>
          </p:cNvSpPr>
          <p:nvPr/>
        </p:nvSpPr>
        <p:spPr bwMode="auto">
          <a:xfrm>
            <a:off x="0" y="510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latin typeface="Arial" charset="0"/>
            </a:endParaRPr>
          </a:p>
        </p:txBody>
      </p:sp>
      <p:grpSp>
        <p:nvGrpSpPr>
          <p:cNvPr id="51424" name="Group 224"/>
          <p:cNvGrpSpPr>
            <a:grpSpLocks/>
          </p:cNvGrpSpPr>
          <p:nvPr/>
        </p:nvGrpSpPr>
        <p:grpSpPr bwMode="auto">
          <a:xfrm>
            <a:off x="611188" y="2060575"/>
            <a:ext cx="8066087" cy="3743325"/>
            <a:chOff x="1134" y="1314"/>
            <a:chExt cx="9163" cy="2520"/>
          </a:xfrm>
        </p:grpSpPr>
        <p:grpSp>
          <p:nvGrpSpPr>
            <p:cNvPr id="51425" name="Group 225"/>
            <p:cNvGrpSpPr>
              <a:grpSpLocks/>
            </p:cNvGrpSpPr>
            <p:nvPr/>
          </p:nvGrpSpPr>
          <p:grpSpPr bwMode="auto">
            <a:xfrm>
              <a:off x="1508" y="1314"/>
              <a:ext cx="2992" cy="1620"/>
              <a:chOff x="1508" y="10145"/>
              <a:chExt cx="2992" cy="1620"/>
            </a:xfrm>
          </p:grpSpPr>
          <p:sp>
            <p:nvSpPr>
              <p:cNvPr id="51426" name="Line 226"/>
              <p:cNvSpPr>
                <a:spLocks noChangeShapeType="1"/>
              </p:cNvSpPr>
              <p:nvPr/>
            </p:nvSpPr>
            <p:spPr bwMode="auto">
              <a:xfrm flipV="1">
                <a:off x="4500" y="10145"/>
                <a:ext cx="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27" name="Line 227"/>
              <p:cNvSpPr>
                <a:spLocks noChangeShapeType="1"/>
              </p:cNvSpPr>
              <p:nvPr/>
            </p:nvSpPr>
            <p:spPr bwMode="auto">
              <a:xfrm>
                <a:off x="1508" y="10145"/>
                <a:ext cx="29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28" name="Line 228"/>
              <p:cNvSpPr>
                <a:spLocks noChangeShapeType="1"/>
              </p:cNvSpPr>
              <p:nvPr/>
            </p:nvSpPr>
            <p:spPr bwMode="auto">
              <a:xfrm flipV="1">
                <a:off x="4500" y="11225"/>
                <a:ext cx="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29" name="Line 229"/>
              <p:cNvSpPr>
                <a:spLocks noChangeShapeType="1"/>
              </p:cNvSpPr>
              <p:nvPr/>
            </p:nvSpPr>
            <p:spPr bwMode="auto">
              <a:xfrm>
                <a:off x="1508" y="11765"/>
                <a:ext cx="29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30" name="Line 230"/>
              <p:cNvSpPr>
                <a:spLocks noChangeShapeType="1"/>
              </p:cNvSpPr>
              <p:nvPr/>
            </p:nvSpPr>
            <p:spPr bwMode="auto">
              <a:xfrm>
                <a:off x="1508" y="10145"/>
                <a:ext cx="0" cy="16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31" name="Line 231"/>
              <p:cNvSpPr>
                <a:spLocks noChangeShapeType="1"/>
              </p:cNvSpPr>
              <p:nvPr/>
            </p:nvSpPr>
            <p:spPr bwMode="auto">
              <a:xfrm flipH="1" flipV="1">
                <a:off x="3378" y="10505"/>
                <a:ext cx="935" cy="36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ru-RU"/>
              </a:p>
            </p:txBody>
          </p:sp>
          <p:sp>
            <p:nvSpPr>
              <p:cNvPr id="51432" name="Line 232"/>
              <p:cNvSpPr>
                <a:spLocks noChangeShapeType="1"/>
              </p:cNvSpPr>
              <p:nvPr/>
            </p:nvSpPr>
            <p:spPr bwMode="auto">
              <a:xfrm flipH="1">
                <a:off x="3378" y="11228"/>
                <a:ext cx="935" cy="180"/>
              </a:xfrm>
              <a:prstGeom prst="line">
                <a:avLst/>
              </a:prstGeom>
              <a:noFill/>
              <a:ln w="38100">
                <a:solidFill>
                  <a:srgbClr val="FF0000"/>
                </a:solidFill>
                <a:round/>
                <a:headEnd type="triangle" w="sm" len="lg"/>
                <a:tailEnd/>
              </a:ln>
              <a:extLst>
                <a:ext uri="{909E8E84-426E-40DD-AFC4-6F175D3DCCD1}">
                  <a14:hiddenFill xmlns:a14="http://schemas.microsoft.com/office/drawing/2010/main">
                    <a:noFill/>
                  </a14:hiddenFill>
                </a:ext>
              </a:extLst>
            </p:spPr>
            <p:txBody>
              <a:bodyPr/>
              <a:lstStyle/>
              <a:p>
                <a:endParaRPr lang="ru-RU"/>
              </a:p>
            </p:txBody>
          </p:sp>
          <p:sp>
            <p:nvSpPr>
              <p:cNvPr id="51433" name="Line 233"/>
              <p:cNvSpPr>
                <a:spLocks noChangeShapeType="1"/>
              </p:cNvSpPr>
              <p:nvPr/>
            </p:nvSpPr>
            <p:spPr bwMode="auto">
              <a:xfrm>
                <a:off x="3378" y="10505"/>
                <a:ext cx="0" cy="90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ru-RU"/>
              </a:p>
            </p:txBody>
          </p:sp>
          <p:sp>
            <p:nvSpPr>
              <p:cNvPr id="51434" name="Line 234"/>
              <p:cNvSpPr>
                <a:spLocks noChangeShapeType="1"/>
              </p:cNvSpPr>
              <p:nvPr/>
            </p:nvSpPr>
            <p:spPr bwMode="auto">
              <a:xfrm flipH="1" flipV="1">
                <a:off x="3378" y="10325"/>
                <a:ext cx="935" cy="36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35" name="Line 235"/>
              <p:cNvSpPr>
                <a:spLocks noChangeShapeType="1"/>
              </p:cNvSpPr>
              <p:nvPr/>
            </p:nvSpPr>
            <p:spPr bwMode="auto">
              <a:xfrm flipH="1">
                <a:off x="1882" y="10325"/>
                <a:ext cx="1496" cy="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36" name="Line 236"/>
              <p:cNvSpPr>
                <a:spLocks noChangeShapeType="1"/>
              </p:cNvSpPr>
              <p:nvPr/>
            </p:nvSpPr>
            <p:spPr bwMode="auto">
              <a:xfrm>
                <a:off x="1882" y="10325"/>
                <a:ext cx="0" cy="126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37" name="Line 237"/>
              <p:cNvSpPr>
                <a:spLocks noChangeShapeType="1"/>
              </p:cNvSpPr>
              <p:nvPr/>
            </p:nvSpPr>
            <p:spPr bwMode="auto">
              <a:xfrm flipH="1">
                <a:off x="3378" y="11405"/>
                <a:ext cx="935" cy="180"/>
              </a:xfrm>
              <a:prstGeom prst="line">
                <a:avLst/>
              </a:prstGeom>
              <a:noFill/>
              <a:ln w="38100">
                <a:solidFill>
                  <a:srgbClr val="0000FF"/>
                </a:solidFill>
                <a:round/>
                <a:headEnd type="arrow" w="sm" len="lg"/>
                <a:tailEnd/>
              </a:ln>
              <a:extLst>
                <a:ext uri="{909E8E84-426E-40DD-AFC4-6F175D3DCCD1}">
                  <a14:hiddenFill xmlns:a14="http://schemas.microsoft.com/office/drawing/2010/main">
                    <a:noFill/>
                  </a14:hiddenFill>
                </a:ext>
              </a:extLst>
            </p:spPr>
            <p:txBody>
              <a:bodyPr/>
              <a:lstStyle/>
              <a:p>
                <a:endParaRPr lang="ru-RU"/>
              </a:p>
            </p:txBody>
          </p:sp>
          <p:sp>
            <p:nvSpPr>
              <p:cNvPr id="51438" name="Line 238"/>
              <p:cNvSpPr>
                <a:spLocks noChangeShapeType="1"/>
              </p:cNvSpPr>
              <p:nvPr/>
            </p:nvSpPr>
            <p:spPr bwMode="auto">
              <a:xfrm>
                <a:off x="1882" y="11585"/>
                <a:ext cx="1496" cy="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grpSp>
        <p:grpSp>
          <p:nvGrpSpPr>
            <p:cNvPr id="51439" name="Group 239"/>
            <p:cNvGrpSpPr>
              <a:grpSpLocks/>
            </p:cNvGrpSpPr>
            <p:nvPr/>
          </p:nvGrpSpPr>
          <p:grpSpPr bwMode="auto">
            <a:xfrm>
              <a:off x="6744" y="1314"/>
              <a:ext cx="2992" cy="1620"/>
              <a:chOff x="6744" y="10145"/>
              <a:chExt cx="2992" cy="1620"/>
            </a:xfrm>
          </p:grpSpPr>
          <p:sp>
            <p:nvSpPr>
              <p:cNvPr id="51440" name="Line 240"/>
              <p:cNvSpPr>
                <a:spLocks noChangeShapeType="1"/>
              </p:cNvSpPr>
              <p:nvPr/>
            </p:nvSpPr>
            <p:spPr bwMode="auto">
              <a:xfrm flipV="1">
                <a:off x="6744" y="10145"/>
                <a:ext cx="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41" name="Line 241"/>
              <p:cNvSpPr>
                <a:spLocks noChangeShapeType="1"/>
              </p:cNvSpPr>
              <p:nvPr/>
            </p:nvSpPr>
            <p:spPr bwMode="auto">
              <a:xfrm>
                <a:off x="6744" y="10145"/>
                <a:ext cx="29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42" name="Line 242"/>
              <p:cNvSpPr>
                <a:spLocks noChangeShapeType="1"/>
              </p:cNvSpPr>
              <p:nvPr/>
            </p:nvSpPr>
            <p:spPr bwMode="auto">
              <a:xfrm flipV="1">
                <a:off x="6744" y="11225"/>
                <a:ext cx="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43" name="Line 243"/>
              <p:cNvSpPr>
                <a:spLocks noChangeShapeType="1"/>
              </p:cNvSpPr>
              <p:nvPr/>
            </p:nvSpPr>
            <p:spPr bwMode="auto">
              <a:xfrm>
                <a:off x="6744" y="11765"/>
                <a:ext cx="29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44" name="Line 244"/>
              <p:cNvSpPr>
                <a:spLocks noChangeShapeType="1"/>
              </p:cNvSpPr>
              <p:nvPr/>
            </p:nvSpPr>
            <p:spPr bwMode="auto">
              <a:xfrm>
                <a:off x="9736" y="10145"/>
                <a:ext cx="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45" name="Line 245"/>
              <p:cNvSpPr>
                <a:spLocks noChangeShapeType="1"/>
              </p:cNvSpPr>
              <p:nvPr/>
            </p:nvSpPr>
            <p:spPr bwMode="auto">
              <a:xfrm flipV="1">
                <a:off x="9736" y="11225"/>
                <a:ext cx="0" cy="54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446" name="Line 246"/>
              <p:cNvSpPr>
                <a:spLocks noChangeShapeType="1"/>
              </p:cNvSpPr>
              <p:nvPr/>
            </p:nvSpPr>
            <p:spPr bwMode="auto">
              <a:xfrm flipH="1">
                <a:off x="6931" y="10865"/>
                <a:ext cx="2618"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ru-RU"/>
              </a:p>
            </p:txBody>
          </p:sp>
          <p:sp>
            <p:nvSpPr>
              <p:cNvPr id="51447" name="Line 247"/>
              <p:cNvSpPr>
                <a:spLocks noChangeShapeType="1"/>
              </p:cNvSpPr>
              <p:nvPr/>
            </p:nvSpPr>
            <p:spPr bwMode="auto">
              <a:xfrm flipH="1">
                <a:off x="6931" y="11045"/>
                <a:ext cx="2618" cy="0"/>
              </a:xfrm>
              <a:prstGeom prst="line">
                <a:avLst/>
              </a:prstGeom>
              <a:noFill/>
              <a:ln w="3810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ru-RU"/>
              </a:p>
            </p:txBody>
          </p:sp>
          <p:sp>
            <p:nvSpPr>
              <p:cNvPr id="51448" name="Line 248"/>
              <p:cNvSpPr>
                <a:spLocks noChangeShapeType="1"/>
              </p:cNvSpPr>
              <p:nvPr/>
            </p:nvSpPr>
            <p:spPr bwMode="auto">
              <a:xfrm flipH="1" flipV="1">
                <a:off x="8988" y="10325"/>
                <a:ext cx="561" cy="36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49" name="Line 249"/>
              <p:cNvSpPr>
                <a:spLocks noChangeShapeType="1"/>
              </p:cNvSpPr>
              <p:nvPr/>
            </p:nvSpPr>
            <p:spPr bwMode="auto">
              <a:xfrm flipH="1">
                <a:off x="7492" y="10325"/>
                <a:ext cx="1496" cy="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50" name="Line 250"/>
              <p:cNvSpPr>
                <a:spLocks noChangeShapeType="1"/>
              </p:cNvSpPr>
              <p:nvPr/>
            </p:nvSpPr>
            <p:spPr bwMode="auto">
              <a:xfrm flipH="1">
                <a:off x="6931" y="10325"/>
                <a:ext cx="561" cy="36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51" name="Line 251"/>
              <p:cNvSpPr>
                <a:spLocks noChangeShapeType="1"/>
              </p:cNvSpPr>
              <p:nvPr/>
            </p:nvSpPr>
            <p:spPr bwMode="auto">
              <a:xfrm flipH="1">
                <a:off x="8988" y="11225"/>
                <a:ext cx="561" cy="36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52" name="Line 252"/>
              <p:cNvSpPr>
                <a:spLocks noChangeShapeType="1"/>
              </p:cNvSpPr>
              <p:nvPr/>
            </p:nvSpPr>
            <p:spPr bwMode="auto">
              <a:xfrm flipH="1">
                <a:off x="7492" y="11585"/>
                <a:ext cx="1496" cy="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sp>
            <p:nvSpPr>
              <p:cNvPr id="51453" name="Line 253"/>
              <p:cNvSpPr>
                <a:spLocks noChangeShapeType="1"/>
              </p:cNvSpPr>
              <p:nvPr/>
            </p:nvSpPr>
            <p:spPr bwMode="auto">
              <a:xfrm flipH="1" flipV="1">
                <a:off x="6931" y="11225"/>
                <a:ext cx="561" cy="360"/>
              </a:xfrm>
              <a:prstGeom prst="line">
                <a:avLst/>
              </a:prstGeom>
              <a:noFill/>
              <a:ln w="38100">
                <a:solidFill>
                  <a:srgbClr val="0000FF"/>
                </a:solidFill>
                <a:round/>
                <a:headEnd/>
                <a:tailEnd type="arrow" w="sm" len="lg"/>
              </a:ln>
              <a:extLst>
                <a:ext uri="{909E8E84-426E-40DD-AFC4-6F175D3DCCD1}">
                  <a14:hiddenFill xmlns:a14="http://schemas.microsoft.com/office/drawing/2010/main">
                    <a:noFill/>
                  </a14:hiddenFill>
                </a:ext>
              </a:extLst>
            </p:spPr>
            <p:txBody>
              <a:bodyPr/>
              <a:lstStyle/>
              <a:p>
                <a:endParaRPr lang="ru-RU"/>
              </a:p>
            </p:txBody>
          </p:sp>
        </p:grpSp>
        <p:sp>
          <p:nvSpPr>
            <p:cNvPr id="51454" name="Text Box 254"/>
            <p:cNvSpPr txBox="1">
              <a:spLocks noChangeArrowheads="1"/>
            </p:cNvSpPr>
            <p:nvPr/>
          </p:nvSpPr>
          <p:spPr bwMode="auto">
            <a:xfrm>
              <a:off x="1134" y="3066"/>
              <a:ext cx="336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algn="ctr"/>
              <a:r>
                <a:rPr lang="ru-RU" altLang="ru-RU"/>
                <a:t>а) зоны приемки и отправки груза совмещены</a:t>
              </a:r>
            </a:p>
          </p:txBody>
        </p:sp>
        <p:sp>
          <p:nvSpPr>
            <p:cNvPr id="51455" name="Text Box 255"/>
            <p:cNvSpPr txBox="1">
              <a:spLocks noChangeArrowheads="1"/>
            </p:cNvSpPr>
            <p:nvPr/>
          </p:nvSpPr>
          <p:spPr bwMode="auto">
            <a:xfrm>
              <a:off x="6370" y="3114"/>
              <a:ext cx="3927"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ru-RU" altLang="ru-RU"/>
                <a:t>б) зоны приемки и отправки груза пространственно разъединены</a:t>
              </a:r>
            </a:p>
          </p:txBody>
        </p:sp>
      </p:grpSp>
    </p:spTree>
    <p:extLst>
      <p:ext uri="{BB962C8B-B14F-4D97-AF65-F5344CB8AC3E}">
        <p14:creationId xmlns:p14="http://schemas.microsoft.com/office/powerpoint/2010/main" val="42897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0" y="352823"/>
            <a:ext cx="91440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gn="ctr" eaLnBrk="1" hangingPunct="1"/>
            <a:r>
              <a:rPr lang="ru-RU" altLang="ru-RU" sz="3200" b="1" dirty="0"/>
              <a:t>Различают несколько способов хранения товаров</a:t>
            </a:r>
            <a:r>
              <a:rPr lang="ru-RU" altLang="ru-RU" sz="3200" dirty="0"/>
              <a:t>:</a:t>
            </a:r>
          </a:p>
          <a:p>
            <a:pPr eaLnBrk="1" hangingPunct="1">
              <a:buFontTx/>
              <a:buAutoNum type="arabicParenR"/>
            </a:pPr>
            <a:r>
              <a:rPr lang="ru-RU" altLang="ru-RU" sz="2400" dirty="0" smtClean="0"/>
              <a:t>сортовой - способ </a:t>
            </a:r>
            <a:r>
              <a:rPr lang="ru-RU" altLang="ru-RU" sz="2400" dirty="0"/>
              <a:t>хранения, при котором товары разных сортов размещаются отдельно друг от друга;</a:t>
            </a:r>
          </a:p>
          <a:p>
            <a:pPr indent="0" eaLnBrk="1" hangingPunct="1">
              <a:buAutoNum type="arabicParenR" startAt="2"/>
            </a:pPr>
            <a:r>
              <a:rPr lang="ru-RU" altLang="ru-RU" sz="2400" dirty="0" err="1" smtClean="0"/>
              <a:t>партионный</a:t>
            </a:r>
            <a:r>
              <a:rPr lang="ru-RU" altLang="ru-RU" sz="2400" dirty="0" smtClean="0"/>
              <a:t> - при </a:t>
            </a:r>
            <a:r>
              <a:rPr lang="ru-RU" altLang="ru-RU" sz="2400" dirty="0"/>
              <a:t>этом способе хранения каждая партия товара, пришедшая на склад, хранится отдельно, при этом в состав партии могут быть включены товары разных видов и наименований </a:t>
            </a:r>
            <a:endParaRPr lang="ru-RU" altLang="ru-RU" sz="2400" dirty="0" smtClean="0"/>
          </a:p>
          <a:p>
            <a:pPr eaLnBrk="1" hangingPunct="1"/>
            <a:r>
              <a:rPr lang="ru-RU" altLang="ru-RU" sz="2400" dirty="0" smtClean="0"/>
              <a:t>3)   </a:t>
            </a:r>
            <a:r>
              <a:rPr lang="ru-RU" altLang="ru-RU" sz="2400" dirty="0" err="1" smtClean="0"/>
              <a:t>партионно</a:t>
            </a:r>
            <a:r>
              <a:rPr lang="ru-RU" altLang="ru-RU" sz="2400" dirty="0" smtClean="0"/>
              <a:t>-сортовой - этот способ хранения подразумевает, что каждая партия товара, пришедшая на склад, хранится отдельно, но внутри партии товары разбираются по типам и сортам, которые также обособляют между собой;</a:t>
            </a:r>
          </a:p>
          <a:p>
            <a:pPr eaLnBrk="1" hangingPunct="1"/>
            <a:r>
              <a:rPr lang="ru-RU" altLang="ru-RU" sz="2400" dirty="0" smtClean="0"/>
              <a:t>4)   по наименованиям - способ хранения товаров, при котором товары каждого наименования хранятся отдельно </a:t>
            </a:r>
          </a:p>
          <a:p>
            <a:pPr marL="342900" indent="-342900" algn="ctr" eaLnBrk="1" hangingPunct="1">
              <a:buAutoNum type="arabicParenR" startAt="2"/>
            </a:pPr>
            <a:endParaRPr lang="ru-RU" altLang="ru-RU" dirty="0"/>
          </a:p>
        </p:txBody>
      </p:sp>
    </p:spTree>
    <p:extLst>
      <p:ext uri="{BB962C8B-B14F-4D97-AF65-F5344CB8AC3E}">
        <p14:creationId xmlns:p14="http://schemas.microsoft.com/office/powerpoint/2010/main" val="185403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16632"/>
            <a:ext cx="8643998" cy="582594"/>
          </a:xfrm>
          <a:noFill/>
          <a:ln>
            <a:noFill/>
          </a:ln>
        </p:spPr>
        <p:style>
          <a:lnRef idx="3">
            <a:schemeClr val="lt1"/>
          </a:lnRef>
          <a:fillRef idx="1">
            <a:schemeClr val="accent2"/>
          </a:fillRef>
          <a:effectRef idx="1">
            <a:schemeClr val="accent2"/>
          </a:effectRef>
          <a:fontRef idx="minor">
            <a:schemeClr val="lt1"/>
          </a:fontRef>
        </p:style>
        <p:txBody>
          <a:bodyPr>
            <a:normAutofit fontScale="90000"/>
          </a:bodyPr>
          <a:lstStyle/>
          <a:p>
            <a:r>
              <a:rPr lang="ru-RU" dirty="0" smtClean="0">
                <a:solidFill>
                  <a:schemeClr val="tx1"/>
                </a:solidFill>
              </a:rPr>
              <a:t>Классификация складов в логистике</a:t>
            </a:r>
            <a:endParaRPr lang="en-US" dirty="0">
              <a:solidFill>
                <a:schemeClr val="tx1"/>
              </a:solidFill>
            </a:endParaRPr>
          </a:p>
        </p:txBody>
      </p:sp>
      <p:sp>
        <p:nvSpPr>
          <p:cNvPr id="3" name="TextBox 2"/>
          <p:cNvSpPr txBox="1"/>
          <p:nvPr/>
        </p:nvSpPr>
        <p:spPr>
          <a:xfrm>
            <a:off x="214282" y="1214422"/>
            <a:ext cx="34290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1. По отношению к базисным функциональным областям логистики</a:t>
            </a:r>
            <a:endParaRPr lang="en-US" dirty="0"/>
          </a:p>
        </p:txBody>
      </p:sp>
      <p:sp>
        <p:nvSpPr>
          <p:cNvPr id="4" name="TextBox 3"/>
          <p:cNvSpPr txBox="1"/>
          <p:nvPr/>
        </p:nvSpPr>
        <p:spPr>
          <a:xfrm>
            <a:off x="3643306" y="1214422"/>
            <a:ext cx="521497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ru-RU" dirty="0" smtClean="0"/>
              <a:t>Логистики снабжения</a:t>
            </a:r>
          </a:p>
          <a:p>
            <a:pPr marL="342900" indent="-342900">
              <a:buAutoNum type="arabicPeriod"/>
            </a:pPr>
            <a:r>
              <a:rPr lang="ru-RU" dirty="0" smtClean="0"/>
              <a:t>Логистики производственной</a:t>
            </a:r>
          </a:p>
          <a:p>
            <a:pPr marL="342900" indent="-342900">
              <a:buAutoNum type="arabicPeriod"/>
            </a:pPr>
            <a:r>
              <a:rPr lang="ru-RU" dirty="0" smtClean="0"/>
              <a:t>Логистики распределения</a:t>
            </a:r>
            <a:endParaRPr lang="en-US" dirty="0"/>
          </a:p>
        </p:txBody>
      </p:sp>
      <p:sp>
        <p:nvSpPr>
          <p:cNvPr id="5" name="TextBox 4"/>
          <p:cNvSpPr txBox="1"/>
          <p:nvPr/>
        </p:nvSpPr>
        <p:spPr>
          <a:xfrm>
            <a:off x="223883" y="4451441"/>
            <a:ext cx="342902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3. По форме собственности</a:t>
            </a:r>
          </a:p>
          <a:p>
            <a:endParaRPr lang="en-US" dirty="0" smtClean="0"/>
          </a:p>
          <a:p>
            <a:endParaRPr lang="en-US" dirty="0" smtClean="0"/>
          </a:p>
          <a:p>
            <a:endParaRPr lang="en-US" dirty="0" smtClean="0"/>
          </a:p>
          <a:p>
            <a:endParaRPr lang="en-US" dirty="0"/>
          </a:p>
        </p:txBody>
      </p:sp>
      <p:sp>
        <p:nvSpPr>
          <p:cNvPr id="11" name="TextBox 10"/>
          <p:cNvSpPr txBox="1"/>
          <p:nvPr/>
        </p:nvSpPr>
        <p:spPr>
          <a:xfrm>
            <a:off x="214282" y="2143116"/>
            <a:ext cx="342902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2. По виду продукции</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en-US" dirty="0"/>
          </a:p>
        </p:txBody>
      </p:sp>
      <p:sp>
        <p:nvSpPr>
          <p:cNvPr id="12" name="TextBox 11"/>
          <p:cNvSpPr txBox="1"/>
          <p:nvPr/>
        </p:nvSpPr>
        <p:spPr>
          <a:xfrm>
            <a:off x="3643306" y="2143117"/>
            <a:ext cx="521497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ru-RU" dirty="0" smtClean="0"/>
              <a:t>Сырья</a:t>
            </a:r>
          </a:p>
          <a:p>
            <a:pPr marL="342900" indent="-342900">
              <a:buFont typeface="+mj-lt"/>
              <a:buAutoNum type="arabicPeriod"/>
            </a:pPr>
            <a:r>
              <a:rPr lang="ru-RU" dirty="0" smtClean="0"/>
              <a:t>Материалов</a:t>
            </a:r>
          </a:p>
          <a:p>
            <a:pPr marL="342900" indent="-342900">
              <a:buFont typeface="+mj-lt"/>
              <a:buAutoNum type="arabicPeriod"/>
            </a:pPr>
            <a:r>
              <a:rPr lang="ru-RU" dirty="0" smtClean="0"/>
              <a:t>Комплектующих</a:t>
            </a:r>
          </a:p>
          <a:p>
            <a:pPr marL="342900" indent="-342900">
              <a:buFont typeface="+mj-lt"/>
              <a:buAutoNum type="arabicPeriod"/>
            </a:pPr>
            <a:r>
              <a:rPr lang="ru-RU" dirty="0" smtClean="0"/>
              <a:t>Незавершенного производства</a:t>
            </a:r>
          </a:p>
          <a:p>
            <a:pPr marL="342900" indent="-342900">
              <a:buFont typeface="+mj-lt"/>
              <a:buAutoNum type="arabicPeriod"/>
            </a:pPr>
            <a:r>
              <a:rPr lang="ru-RU" dirty="0" smtClean="0"/>
              <a:t>Готовой продукции</a:t>
            </a:r>
          </a:p>
          <a:p>
            <a:pPr marL="342900" indent="-342900">
              <a:buFont typeface="+mj-lt"/>
              <a:buAutoNum type="arabicPeriod"/>
            </a:pPr>
            <a:r>
              <a:rPr lang="ru-RU" dirty="0" smtClean="0"/>
              <a:t>Тары</a:t>
            </a:r>
          </a:p>
          <a:p>
            <a:pPr marL="342900" indent="-342900">
              <a:buFont typeface="+mj-lt"/>
              <a:buAutoNum type="arabicPeriod"/>
            </a:pPr>
            <a:r>
              <a:rPr lang="ru-RU" dirty="0" smtClean="0"/>
              <a:t>Остатков и отходов</a:t>
            </a:r>
          </a:p>
          <a:p>
            <a:pPr marL="342900" indent="-342900">
              <a:buFont typeface="+mj-lt"/>
              <a:buAutoNum type="arabicPeriod"/>
            </a:pPr>
            <a:r>
              <a:rPr lang="ru-RU" dirty="0" smtClean="0"/>
              <a:t>Инструментов</a:t>
            </a:r>
            <a:endParaRPr lang="en-US" dirty="0"/>
          </a:p>
        </p:txBody>
      </p:sp>
      <p:sp>
        <p:nvSpPr>
          <p:cNvPr id="13" name="TextBox 12"/>
          <p:cNvSpPr txBox="1"/>
          <p:nvPr/>
        </p:nvSpPr>
        <p:spPr>
          <a:xfrm>
            <a:off x="3656558" y="4436589"/>
            <a:ext cx="521497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ru-RU" dirty="0" smtClean="0"/>
              <a:t>Собственные склады фирмы</a:t>
            </a:r>
          </a:p>
          <a:p>
            <a:pPr marL="342900" indent="-342900">
              <a:buFont typeface="+mj-lt"/>
              <a:buAutoNum type="arabicPeriod"/>
            </a:pPr>
            <a:r>
              <a:rPr lang="ru-RU" dirty="0" smtClean="0"/>
              <a:t>Склады </a:t>
            </a:r>
            <a:r>
              <a:rPr lang="ru-RU" dirty="0" err="1" smtClean="0"/>
              <a:t>логистических</a:t>
            </a:r>
            <a:r>
              <a:rPr lang="ru-RU" dirty="0" smtClean="0"/>
              <a:t> посредников</a:t>
            </a:r>
          </a:p>
          <a:p>
            <a:pPr marL="342900" indent="-342900">
              <a:buFont typeface="+mj-lt"/>
              <a:buAutoNum type="arabicPeriod"/>
            </a:pPr>
            <a:r>
              <a:rPr lang="ru-RU" dirty="0" smtClean="0"/>
              <a:t>Арендуемые склады</a:t>
            </a:r>
          </a:p>
          <a:p>
            <a:pPr marL="342900" indent="-342900">
              <a:buFont typeface="+mj-lt"/>
              <a:buAutoNum type="arabicPeriod"/>
            </a:pPr>
            <a:r>
              <a:rPr lang="ru-RU" dirty="0" smtClean="0"/>
              <a:t>Склады государственных и муниципальных предприятий</a:t>
            </a:r>
            <a:endParaRPr lang="en-US" dirty="0"/>
          </a:p>
        </p:txBody>
      </p:sp>
      <p:sp>
        <p:nvSpPr>
          <p:cNvPr id="9" name="TextBox 8"/>
          <p:cNvSpPr txBox="1"/>
          <p:nvPr/>
        </p:nvSpPr>
        <p:spPr>
          <a:xfrm>
            <a:off x="214282" y="857232"/>
            <a:ext cx="34290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Признак</a:t>
            </a:r>
            <a:endParaRPr lang="en-US" dirty="0"/>
          </a:p>
        </p:txBody>
      </p:sp>
      <p:sp>
        <p:nvSpPr>
          <p:cNvPr id="10" name="TextBox 9"/>
          <p:cNvSpPr txBox="1"/>
          <p:nvPr/>
        </p:nvSpPr>
        <p:spPr>
          <a:xfrm>
            <a:off x="3643306" y="862334"/>
            <a:ext cx="52149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Виды складов</a:t>
            </a:r>
            <a:endParaRPr lang="en-US" dirty="0"/>
          </a:p>
        </p:txBody>
      </p:sp>
    </p:spTree>
    <p:extLst>
      <p:ext uri="{BB962C8B-B14F-4D97-AF65-F5344CB8AC3E}">
        <p14:creationId xmlns:p14="http://schemas.microsoft.com/office/powerpoint/2010/main" val="3016778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noGrp="1"/>
          </p:cNvSpPr>
          <p:nvPr>
            <p:ph type="title"/>
          </p:nvPr>
        </p:nvSpPr>
        <p:spPr>
          <a:xfrm>
            <a:off x="285720" y="142853"/>
            <a:ext cx="2928958"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000" dirty="0" smtClean="0"/>
              <a:t>4. </a:t>
            </a:r>
            <a:r>
              <a:rPr lang="ru-RU" sz="2000" dirty="0" smtClean="0"/>
              <a:t>По отношению к участникам </a:t>
            </a:r>
            <a:r>
              <a:rPr lang="ru-RU" sz="2000" dirty="0" err="1" smtClean="0"/>
              <a:t>логистической</a:t>
            </a:r>
            <a:r>
              <a:rPr lang="ru-RU" sz="2000" dirty="0" smtClean="0"/>
              <a:t> системы </a:t>
            </a:r>
            <a:r>
              <a:rPr lang="en-US" sz="2000" dirty="0" smtClean="0"/>
              <a:t>(</a:t>
            </a:r>
            <a:r>
              <a:rPr lang="ru-RU" sz="2000" dirty="0" smtClean="0"/>
              <a:t>фирмам</a:t>
            </a:r>
            <a:r>
              <a:rPr lang="en-US" sz="2000" dirty="0" smtClean="0"/>
              <a:t>)</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en-US" sz="2000" dirty="0"/>
          </a:p>
        </p:txBody>
      </p:sp>
      <p:sp>
        <p:nvSpPr>
          <p:cNvPr id="4" name="TextBox 3"/>
          <p:cNvSpPr txBox="1"/>
          <p:nvPr/>
        </p:nvSpPr>
        <p:spPr>
          <a:xfrm>
            <a:off x="3214678" y="3643314"/>
            <a:ext cx="5643603"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ru-RU" sz="2000" dirty="0" smtClean="0"/>
              <a:t>Частично механизированные</a:t>
            </a:r>
          </a:p>
          <a:p>
            <a:pPr marL="342900" indent="-342900">
              <a:buFont typeface="+mj-lt"/>
              <a:buAutoNum type="arabicPeriod"/>
            </a:pPr>
            <a:r>
              <a:rPr lang="ru-RU" sz="2000" dirty="0" smtClean="0"/>
              <a:t>Механизированные</a:t>
            </a:r>
          </a:p>
          <a:p>
            <a:pPr marL="342900" indent="-342900">
              <a:buFont typeface="+mj-lt"/>
              <a:buAutoNum type="arabicPeriod"/>
            </a:pPr>
            <a:r>
              <a:rPr lang="ru-RU" sz="2000" dirty="0" err="1" smtClean="0"/>
              <a:t>Атоматизированные</a:t>
            </a:r>
            <a:endParaRPr lang="ru-RU" sz="2000" dirty="0" smtClean="0"/>
          </a:p>
          <a:p>
            <a:pPr marL="342900" indent="-342900">
              <a:buFont typeface="+mj-lt"/>
              <a:buAutoNum type="arabicPeriod"/>
            </a:pPr>
            <a:r>
              <a:rPr lang="ru-RU" sz="2000" dirty="0" smtClean="0"/>
              <a:t>Автоматические</a:t>
            </a:r>
            <a:endParaRPr lang="en-US" sz="2000" dirty="0"/>
          </a:p>
        </p:txBody>
      </p:sp>
      <p:sp>
        <p:nvSpPr>
          <p:cNvPr id="7" name="TextBox 6"/>
          <p:cNvSpPr txBox="1"/>
          <p:nvPr/>
        </p:nvSpPr>
        <p:spPr>
          <a:xfrm>
            <a:off x="285720" y="4857760"/>
            <a:ext cx="2928958" cy="18466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7</a:t>
            </a:r>
            <a:r>
              <a:rPr lang="en-US" sz="2000" dirty="0" smtClean="0"/>
              <a:t>. </a:t>
            </a:r>
            <a:r>
              <a:rPr lang="ru-RU" sz="2000" dirty="0" smtClean="0"/>
              <a:t>По наличию внешних транспортных связей</a:t>
            </a:r>
          </a:p>
          <a:p>
            <a:endParaRPr lang="ru-RU" sz="2000" dirty="0" smtClean="0"/>
          </a:p>
          <a:p>
            <a:endParaRPr lang="ru-RU" dirty="0" smtClean="0"/>
          </a:p>
          <a:p>
            <a:endParaRPr lang="ru-RU" dirty="0" smtClean="0"/>
          </a:p>
          <a:p>
            <a:endParaRPr lang="ru-RU" dirty="0" smtClean="0"/>
          </a:p>
        </p:txBody>
      </p:sp>
      <p:sp>
        <p:nvSpPr>
          <p:cNvPr id="8" name="TextBox 7"/>
          <p:cNvSpPr txBox="1"/>
          <p:nvPr/>
        </p:nvSpPr>
        <p:spPr>
          <a:xfrm>
            <a:off x="285721" y="3595877"/>
            <a:ext cx="2928958"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6. </a:t>
            </a:r>
            <a:r>
              <a:rPr lang="ru-RU" sz="2000" dirty="0" smtClean="0"/>
              <a:t>По технической оснащенности</a:t>
            </a:r>
          </a:p>
          <a:p>
            <a:endParaRPr lang="ru-RU" dirty="0" smtClean="0"/>
          </a:p>
          <a:p>
            <a:endParaRPr lang="en-US" dirty="0"/>
          </a:p>
        </p:txBody>
      </p:sp>
      <p:sp>
        <p:nvSpPr>
          <p:cNvPr id="6" name="TextBox 5"/>
          <p:cNvSpPr txBox="1"/>
          <p:nvPr/>
        </p:nvSpPr>
        <p:spPr>
          <a:xfrm>
            <a:off x="5715008" y="500042"/>
            <a:ext cx="184731" cy="369332"/>
          </a:xfrm>
          <a:prstGeom prst="rect">
            <a:avLst/>
          </a:prstGeom>
          <a:noFill/>
        </p:spPr>
        <p:txBody>
          <a:bodyPr wrap="none" rtlCol="0">
            <a:spAutoFit/>
          </a:bodyPr>
          <a:lstStyle/>
          <a:p>
            <a:endParaRPr lang="en-US" dirty="0"/>
          </a:p>
        </p:txBody>
      </p:sp>
      <p:sp>
        <p:nvSpPr>
          <p:cNvPr id="9" name="TextBox 8"/>
          <p:cNvSpPr txBox="1"/>
          <p:nvPr/>
        </p:nvSpPr>
        <p:spPr>
          <a:xfrm>
            <a:off x="3214678" y="142852"/>
            <a:ext cx="5643602" cy="22159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mj-lt"/>
              <a:buAutoNum type="arabicPeriod"/>
            </a:pPr>
            <a:r>
              <a:rPr lang="ru-RU" sz="2000" dirty="0" smtClean="0"/>
              <a:t>Склады производителей</a:t>
            </a:r>
          </a:p>
          <a:p>
            <a:pPr marL="457200" indent="-457200">
              <a:buFont typeface="+mj-lt"/>
              <a:buAutoNum type="arabicPeriod"/>
            </a:pPr>
            <a:r>
              <a:rPr lang="ru-RU" sz="2000" dirty="0" smtClean="0"/>
              <a:t>Склады торговых компаний</a:t>
            </a:r>
          </a:p>
          <a:p>
            <a:pPr marL="457200" indent="-457200">
              <a:buFont typeface="+mj-lt"/>
              <a:buAutoNum type="arabicPeriod"/>
            </a:pPr>
            <a:r>
              <a:rPr lang="ru-RU" sz="2000" dirty="0" smtClean="0"/>
              <a:t>Склады </a:t>
            </a:r>
            <a:r>
              <a:rPr lang="ru-RU" sz="2000" dirty="0" err="1" smtClean="0"/>
              <a:t>торгово</a:t>
            </a:r>
            <a:r>
              <a:rPr lang="en-US" sz="2000" dirty="0" smtClean="0"/>
              <a:t>-</a:t>
            </a:r>
            <a:r>
              <a:rPr lang="ru-RU" sz="2000" dirty="0" smtClean="0"/>
              <a:t>посреднических компаний</a:t>
            </a:r>
          </a:p>
          <a:p>
            <a:pPr marL="457200" indent="-457200">
              <a:buFont typeface="+mj-lt"/>
              <a:buAutoNum type="arabicPeriod"/>
            </a:pPr>
            <a:r>
              <a:rPr lang="ru-RU" sz="2000" dirty="0" smtClean="0"/>
              <a:t>Склады транспортных компаний</a:t>
            </a:r>
          </a:p>
          <a:p>
            <a:pPr marL="457200" indent="-457200">
              <a:buFont typeface="+mj-lt"/>
              <a:buAutoNum type="arabicPeriod"/>
            </a:pPr>
            <a:r>
              <a:rPr lang="ru-RU" sz="2000" dirty="0" smtClean="0"/>
              <a:t>Склады экспедиционных компаний</a:t>
            </a:r>
          </a:p>
          <a:p>
            <a:pPr marL="457200" indent="-457200">
              <a:buFont typeface="+mj-lt"/>
              <a:buAutoNum type="arabicPeriod"/>
            </a:pPr>
            <a:r>
              <a:rPr lang="ru-RU" sz="2000" dirty="0" smtClean="0"/>
              <a:t>Склады </a:t>
            </a:r>
            <a:r>
              <a:rPr lang="ru-RU" sz="2000" dirty="0" err="1" smtClean="0"/>
              <a:t>логистических</a:t>
            </a:r>
            <a:r>
              <a:rPr lang="ru-RU" sz="2000" dirty="0" smtClean="0"/>
              <a:t> посредников</a:t>
            </a:r>
          </a:p>
          <a:p>
            <a:endParaRPr lang="en-US" dirty="0"/>
          </a:p>
        </p:txBody>
      </p:sp>
      <p:sp>
        <p:nvSpPr>
          <p:cNvPr id="11" name="TextBox 10"/>
          <p:cNvSpPr txBox="1"/>
          <p:nvPr/>
        </p:nvSpPr>
        <p:spPr>
          <a:xfrm>
            <a:off x="285720" y="2357430"/>
            <a:ext cx="292895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5. </a:t>
            </a:r>
            <a:r>
              <a:rPr lang="ru-RU" sz="2000" dirty="0" smtClean="0"/>
              <a:t>По товарной специализации</a:t>
            </a:r>
          </a:p>
          <a:p>
            <a:endParaRPr lang="ru-RU" sz="2000" dirty="0" smtClean="0"/>
          </a:p>
          <a:p>
            <a:endParaRPr lang="en-US" sz="2000" dirty="0"/>
          </a:p>
        </p:txBody>
      </p:sp>
      <p:sp>
        <p:nvSpPr>
          <p:cNvPr id="12" name="TextBox 11"/>
          <p:cNvSpPr txBox="1"/>
          <p:nvPr/>
        </p:nvSpPr>
        <p:spPr>
          <a:xfrm>
            <a:off x="3214678" y="2357430"/>
            <a:ext cx="564360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ru-RU" sz="2000" dirty="0" smtClean="0"/>
              <a:t>Специализированные</a:t>
            </a:r>
          </a:p>
          <a:p>
            <a:pPr marL="342900" indent="-342900">
              <a:buFont typeface="+mj-lt"/>
              <a:buAutoNum type="arabicPeriod"/>
            </a:pPr>
            <a:r>
              <a:rPr lang="ru-RU" sz="2000" dirty="0" smtClean="0"/>
              <a:t>Неспециализированные</a:t>
            </a:r>
          </a:p>
          <a:p>
            <a:pPr marL="342900" indent="-342900">
              <a:buFont typeface="+mj-lt"/>
              <a:buAutoNum type="arabicPeriod"/>
            </a:pPr>
            <a:r>
              <a:rPr lang="ru-RU" sz="2000" dirty="0" smtClean="0"/>
              <a:t>Универсальные</a:t>
            </a:r>
          </a:p>
          <a:p>
            <a:pPr marL="342900" indent="-342900">
              <a:buFont typeface="+mj-lt"/>
              <a:buAutoNum type="arabicPeriod"/>
            </a:pPr>
            <a:r>
              <a:rPr lang="ru-RU" sz="2000" dirty="0" smtClean="0"/>
              <a:t>Смешанные</a:t>
            </a:r>
            <a:endParaRPr lang="en-US" sz="2000" dirty="0"/>
          </a:p>
        </p:txBody>
      </p:sp>
      <p:sp>
        <p:nvSpPr>
          <p:cNvPr id="13" name="TextBox 12"/>
          <p:cNvSpPr txBox="1"/>
          <p:nvPr/>
        </p:nvSpPr>
        <p:spPr>
          <a:xfrm>
            <a:off x="3214678" y="4857761"/>
            <a:ext cx="5643602"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ru-RU" sz="2000" dirty="0" smtClean="0"/>
              <a:t>С причалами и рельсовыми подъездными путями</a:t>
            </a:r>
          </a:p>
          <a:p>
            <a:pPr marL="342900" indent="-342900">
              <a:buFont typeface="+mj-lt"/>
              <a:buAutoNum type="arabicPeriod"/>
            </a:pPr>
            <a:r>
              <a:rPr lang="ru-RU" sz="2000" dirty="0" smtClean="0"/>
              <a:t>С рельсовыми подъездными путями</a:t>
            </a:r>
          </a:p>
          <a:p>
            <a:pPr marL="342900" indent="-342900">
              <a:buFont typeface="+mj-lt"/>
              <a:buAutoNum type="arabicPeriod"/>
            </a:pPr>
            <a:r>
              <a:rPr lang="ru-RU" sz="2000" dirty="0" smtClean="0"/>
              <a:t>С автодорожным подъездом</a:t>
            </a:r>
          </a:p>
          <a:p>
            <a:endParaRPr lang="ru-RU" dirty="0" smtClean="0"/>
          </a:p>
          <a:p>
            <a:endParaRPr lang="en-US" dirty="0"/>
          </a:p>
        </p:txBody>
      </p:sp>
    </p:spTree>
    <p:extLst>
      <p:ext uri="{BB962C8B-B14F-4D97-AF65-F5344CB8AC3E}">
        <p14:creationId xmlns:p14="http://schemas.microsoft.com/office/powerpoint/2010/main" val="3106925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6314" y="214290"/>
            <a:ext cx="4143404"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mj-lt"/>
              <a:buAutoNum type="arabicPeriod"/>
            </a:pPr>
            <a:endParaRPr lang="ru-RU" sz="2000" dirty="0" smtClean="0"/>
          </a:p>
          <a:p>
            <a:pPr marL="457200" indent="-457200">
              <a:buFont typeface="+mj-lt"/>
              <a:buAutoNum type="arabicPeriod"/>
            </a:pPr>
            <a:endParaRPr lang="ru-RU" sz="2000" dirty="0" smtClean="0"/>
          </a:p>
          <a:p>
            <a:pPr marL="457200" indent="-457200">
              <a:buFont typeface="+mj-lt"/>
              <a:buAutoNum type="arabicPeriod"/>
            </a:pPr>
            <a:r>
              <a:rPr lang="ru-RU" sz="2000" dirty="0" smtClean="0"/>
              <a:t>Открытые площадки</a:t>
            </a:r>
          </a:p>
          <a:p>
            <a:pPr marL="457200" indent="-457200">
              <a:buFont typeface="+mj-lt"/>
              <a:buAutoNum type="arabicPeriod"/>
            </a:pPr>
            <a:r>
              <a:rPr lang="ru-RU" sz="2000" dirty="0" smtClean="0"/>
              <a:t>Площадки под навесом</a:t>
            </a:r>
          </a:p>
          <a:p>
            <a:pPr marL="457200" indent="-457200">
              <a:buFont typeface="+mj-lt"/>
              <a:buAutoNum type="arabicPeriod"/>
            </a:pPr>
            <a:r>
              <a:rPr lang="ru-RU" sz="2000" dirty="0" smtClean="0"/>
              <a:t>Полузакрытые площадки</a:t>
            </a:r>
          </a:p>
          <a:p>
            <a:pPr marL="457200" indent="-457200">
              <a:buFont typeface="+mj-lt"/>
              <a:buAutoNum type="arabicPeriod"/>
            </a:pPr>
            <a:r>
              <a:rPr lang="ru-RU" sz="2000" dirty="0" smtClean="0"/>
              <a:t>Закрытые сооружения</a:t>
            </a:r>
          </a:p>
          <a:p>
            <a:pPr marL="457200" indent="-457200">
              <a:buFont typeface="+mj-lt"/>
              <a:buAutoNum type="arabicPeriod"/>
            </a:pPr>
            <a:r>
              <a:rPr lang="ru-RU" sz="2000" dirty="0" smtClean="0"/>
              <a:t>Многоэтажные</a:t>
            </a:r>
          </a:p>
          <a:p>
            <a:pPr marL="457200" indent="-457200">
              <a:buFont typeface="+mj-lt"/>
              <a:buAutoNum type="arabicPeriod"/>
            </a:pPr>
            <a:r>
              <a:rPr lang="ru-RU" sz="2000" dirty="0" smtClean="0"/>
              <a:t>Одноэтажные  </a:t>
            </a:r>
            <a:r>
              <a:rPr lang="en-US" sz="2000" dirty="0" smtClean="0"/>
              <a:t>(</a:t>
            </a:r>
            <a:r>
              <a:rPr lang="ru-RU" sz="2000" dirty="0" smtClean="0"/>
              <a:t>высота до </a:t>
            </a:r>
            <a:r>
              <a:rPr lang="en-US" sz="2000" dirty="0" smtClean="0"/>
              <a:t>6</a:t>
            </a:r>
            <a:r>
              <a:rPr lang="ru-RU" sz="2000" dirty="0" smtClean="0"/>
              <a:t>м</a:t>
            </a:r>
            <a:r>
              <a:rPr lang="en-US" sz="2000" dirty="0" smtClean="0"/>
              <a:t>)</a:t>
            </a:r>
          </a:p>
          <a:p>
            <a:pPr marL="457200" indent="-457200">
              <a:buFont typeface="+mj-lt"/>
              <a:buAutoNum type="arabicPeriod"/>
            </a:pPr>
            <a:endParaRPr lang="ru-RU" sz="2000" dirty="0" smtClean="0"/>
          </a:p>
          <a:p>
            <a:pPr marL="269875" indent="-269875">
              <a:buAutoNum type="arabicPeriod"/>
            </a:pPr>
            <a:r>
              <a:rPr lang="ru-RU" sz="2000" dirty="0" smtClean="0"/>
              <a:t>Высотные под одной крышей</a:t>
            </a:r>
            <a:endParaRPr lang="en-US" sz="2000" dirty="0" smtClean="0"/>
          </a:p>
          <a:p>
            <a:pPr marL="457200" indent="-457200"/>
            <a:r>
              <a:rPr lang="ru-RU" sz="2000" dirty="0" smtClean="0"/>
              <a:t>8</a:t>
            </a:r>
            <a:r>
              <a:rPr lang="en-US" sz="2000" dirty="0" smtClean="0"/>
              <a:t>. </a:t>
            </a:r>
            <a:r>
              <a:rPr lang="ru-RU" sz="2000" dirty="0" err="1" smtClean="0"/>
              <a:t>Высотностеллажные</a:t>
            </a:r>
            <a:r>
              <a:rPr lang="ru-RU" sz="2000" dirty="0" smtClean="0"/>
              <a:t> </a:t>
            </a:r>
            <a:r>
              <a:rPr lang="en-US" sz="2000" dirty="0" smtClean="0"/>
              <a:t>, </a:t>
            </a:r>
            <a:r>
              <a:rPr lang="ru-RU" sz="2000" dirty="0" smtClean="0"/>
              <a:t>более </a:t>
            </a:r>
            <a:r>
              <a:rPr lang="en-US" sz="2000" dirty="0" smtClean="0"/>
              <a:t>10</a:t>
            </a:r>
            <a:r>
              <a:rPr lang="ru-RU" sz="2000" dirty="0" smtClean="0"/>
              <a:t> м</a:t>
            </a:r>
          </a:p>
          <a:p>
            <a:pPr marL="457200" indent="-457200"/>
            <a:r>
              <a:rPr lang="ru-RU" sz="2000" dirty="0" smtClean="0"/>
              <a:t>9</a:t>
            </a:r>
            <a:r>
              <a:rPr lang="en-US" sz="2000" dirty="0" smtClean="0"/>
              <a:t>. </a:t>
            </a:r>
            <a:r>
              <a:rPr lang="ru-RU" sz="2000" dirty="0" smtClean="0"/>
              <a:t>С перепадом высот</a:t>
            </a:r>
            <a:endParaRPr lang="en-US" sz="2000" dirty="0" smtClean="0"/>
          </a:p>
          <a:p>
            <a:pPr marL="457200" indent="-457200"/>
            <a:endParaRPr lang="en-US" sz="2000" dirty="0"/>
          </a:p>
        </p:txBody>
      </p:sp>
      <p:sp>
        <p:nvSpPr>
          <p:cNvPr id="4" name="TextBox 3"/>
          <p:cNvSpPr txBox="1"/>
          <p:nvPr/>
        </p:nvSpPr>
        <p:spPr>
          <a:xfrm>
            <a:off x="285721" y="214290"/>
            <a:ext cx="4500594"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8. </a:t>
            </a:r>
            <a:r>
              <a:rPr lang="ru-RU" sz="2000" dirty="0" smtClean="0"/>
              <a:t>По виду складских зданий</a:t>
            </a:r>
            <a:r>
              <a:rPr lang="en-US" sz="2000" dirty="0" smtClean="0"/>
              <a:t>,</a:t>
            </a:r>
            <a:r>
              <a:rPr lang="ru-RU" sz="2000" dirty="0" smtClean="0"/>
              <a:t> сооружений</a:t>
            </a:r>
          </a:p>
          <a:p>
            <a:endParaRPr lang="en-US" sz="2000" dirty="0" smtClean="0"/>
          </a:p>
          <a:p>
            <a:pPr>
              <a:buFontTx/>
              <a:buChar char="-"/>
            </a:pPr>
            <a:r>
              <a:rPr lang="ru-RU" sz="2000" dirty="0" smtClean="0"/>
              <a:t>по техническому устройству</a:t>
            </a:r>
          </a:p>
          <a:p>
            <a:pPr>
              <a:buFontTx/>
              <a:buChar char="-"/>
            </a:pPr>
            <a:endParaRPr lang="ru-RU" sz="2000" dirty="0" smtClean="0"/>
          </a:p>
          <a:p>
            <a:pPr>
              <a:buFontTx/>
              <a:buChar char="-"/>
            </a:pPr>
            <a:endParaRPr lang="ru-RU" sz="2000" dirty="0" smtClean="0"/>
          </a:p>
          <a:p>
            <a:pPr>
              <a:buFontTx/>
              <a:buChar char="-"/>
            </a:pPr>
            <a:endParaRPr lang="ru-RU" sz="2000" dirty="0" smtClean="0"/>
          </a:p>
          <a:p>
            <a:pPr>
              <a:buFontTx/>
              <a:buChar char="-"/>
            </a:pPr>
            <a:endParaRPr lang="ru-RU" sz="2000" dirty="0" smtClean="0"/>
          </a:p>
          <a:p>
            <a:pPr>
              <a:buFontTx/>
              <a:buChar char="-"/>
            </a:pPr>
            <a:endParaRPr lang="ru-RU" sz="2000" dirty="0" smtClean="0"/>
          </a:p>
          <a:p>
            <a:pPr>
              <a:buFontTx/>
              <a:buChar char="-"/>
            </a:pPr>
            <a:r>
              <a:rPr lang="ru-RU" sz="2000" dirty="0" smtClean="0"/>
              <a:t>по этажности здания</a:t>
            </a:r>
            <a:endParaRPr lang="en-US" sz="2000" dirty="0" smtClean="0"/>
          </a:p>
          <a:p>
            <a:endParaRPr lang="ru-RU" sz="2000" dirty="0" smtClean="0"/>
          </a:p>
          <a:p>
            <a:r>
              <a:rPr lang="ru-RU" dirty="0" smtClean="0"/>
              <a:t/>
            </a:r>
            <a:br>
              <a:rPr lang="ru-RU" dirty="0" smtClean="0"/>
            </a:br>
            <a:endParaRPr lang="en-US" dirty="0"/>
          </a:p>
        </p:txBody>
      </p:sp>
      <p:sp>
        <p:nvSpPr>
          <p:cNvPr id="5" name="TextBox 4"/>
          <p:cNvSpPr txBox="1"/>
          <p:nvPr/>
        </p:nvSpPr>
        <p:spPr>
          <a:xfrm>
            <a:off x="285721" y="4214818"/>
            <a:ext cx="4500594"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9. По функциональному (</a:t>
            </a:r>
            <a:r>
              <a:rPr lang="ru-RU" dirty="0" err="1" smtClean="0"/>
              <a:t>распрелеительному</a:t>
            </a:r>
            <a:r>
              <a:rPr lang="ru-RU" dirty="0" smtClean="0"/>
              <a:t>)</a:t>
            </a:r>
          </a:p>
          <a:p>
            <a:r>
              <a:rPr lang="ru-RU" dirty="0" smtClean="0"/>
              <a:t> отношению</a:t>
            </a:r>
          </a:p>
          <a:p>
            <a:endParaRPr lang="ru-RU" dirty="0" smtClean="0"/>
          </a:p>
          <a:p>
            <a:endParaRPr lang="ru-RU" dirty="0" smtClean="0"/>
          </a:p>
          <a:p>
            <a:endParaRPr lang="ru-RU" dirty="0" smtClean="0"/>
          </a:p>
          <a:p>
            <a:endParaRPr lang="ru-RU" dirty="0" smtClean="0"/>
          </a:p>
          <a:p>
            <a:endParaRPr lang="ru-RU" dirty="0" smtClean="0"/>
          </a:p>
          <a:p>
            <a:endParaRPr lang="en-US" dirty="0"/>
          </a:p>
        </p:txBody>
      </p:sp>
      <p:sp>
        <p:nvSpPr>
          <p:cNvPr id="6" name="TextBox 5"/>
          <p:cNvSpPr txBox="1"/>
          <p:nvPr/>
        </p:nvSpPr>
        <p:spPr>
          <a:xfrm>
            <a:off x="4786314" y="4214818"/>
            <a:ext cx="4143404"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1. </a:t>
            </a:r>
            <a:r>
              <a:rPr lang="ru-RU" dirty="0" err="1" smtClean="0"/>
              <a:t>Подсортировочные</a:t>
            </a:r>
            <a:endParaRPr lang="ru-RU" dirty="0" smtClean="0"/>
          </a:p>
          <a:p>
            <a:r>
              <a:rPr lang="ru-RU" dirty="0" smtClean="0"/>
              <a:t>2. Распределительные</a:t>
            </a:r>
          </a:p>
          <a:p>
            <a:r>
              <a:rPr lang="ru-RU" dirty="0" smtClean="0"/>
              <a:t>3. Сезонного или длительного хранения</a:t>
            </a:r>
          </a:p>
          <a:p>
            <a:r>
              <a:rPr lang="ru-RU" dirty="0" smtClean="0"/>
              <a:t>4. Транзитно-перевалочные</a:t>
            </a:r>
          </a:p>
          <a:p>
            <a:r>
              <a:rPr lang="ru-RU" dirty="0" smtClean="0"/>
              <a:t>5. Для снабжения производственных процессов</a:t>
            </a:r>
          </a:p>
          <a:p>
            <a:r>
              <a:rPr lang="ru-RU" dirty="0" smtClean="0"/>
              <a:t>6. Таможенные</a:t>
            </a:r>
          </a:p>
          <a:p>
            <a:endParaRPr lang="ru-RU" dirty="0" smtClean="0"/>
          </a:p>
          <a:p>
            <a:endParaRPr lang="en-US" dirty="0"/>
          </a:p>
        </p:txBody>
      </p:sp>
    </p:spTree>
    <p:extLst>
      <p:ext uri="{BB962C8B-B14F-4D97-AF65-F5344CB8AC3E}">
        <p14:creationId xmlns:p14="http://schemas.microsoft.com/office/powerpoint/2010/main" val="2716119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990" y="1481302"/>
            <a:ext cx="8229600" cy="4438784"/>
          </a:xfrm>
          <a:ln>
            <a:noFill/>
          </a:ln>
        </p:spPr>
        <p:style>
          <a:lnRef idx="2">
            <a:schemeClr val="dk1"/>
          </a:lnRef>
          <a:fillRef idx="1">
            <a:schemeClr val="lt1"/>
          </a:fillRef>
          <a:effectRef idx="0">
            <a:schemeClr val="dk1"/>
          </a:effectRef>
          <a:fontRef idx="minor">
            <a:schemeClr val="dk1"/>
          </a:fontRef>
        </p:style>
        <p:txBody>
          <a:bodyPr>
            <a:normAutofit/>
          </a:bodyPr>
          <a:lstStyle/>
          <a:p>
            <a:r>
              <a:rPr lang="ru-RU" sz="3600" dirty="0">
                <a:latin typeface="Times New Roman" pitchFamily="18" charset="0"/>
                <a:cs typeface="Times New Roman" pitchFamily="18" charset="0"/>
              </a:rPr>
              <a:t>э</a:t>
            </a:r>
            <a:r>
              <a:rPr lang="ru-RU" sz="3600" dirty="0" smtClean="0">
                <a:latin typeface="Times New Roman" pitchFamily="18" charset="0"/>
                <a:cs typeface="Times New Roman" pitchFamily="18" charset="0"/>
              </a:rPr>
              <a:t>то логистическая операция, заключающаяся в содержании запасов участниками логистического канала и обеспечивающая сохранность запасов, их рациональное размещение,  учет, постоянное обновление и безопасные методы</a:t>
            </a:r>
            <a:endParaRPr lang="en-US" dirty="0"/>
          </a:p>
        </p:txBody>
      </p:sp>
      <p:sp>
        <p:nvSpPr>
          <p:cNvPr id="3" name="Прямоугольник 2"/>
          <p:cNvSpPr/>
          <p:nvPr/>
        </p:nvSpPr>
        <p:spPr>
          <a:xfrm>
            <a:off x="385326" y="834971"/>
            <a:ext cx="8352928"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3600" b="1" dirty="0">
                <a:solidFill>
                  <a:schemeClr val="tx1"/>
                </a:solidFill>
                <a:latin typeface="Times New Roman" pitchFamily="18" charset="0"/>
                <a:cs typeface="Times New Roman" pitchFamily="18" charset="0"/>
              </a:rPr>
              <a:t>Складирование </a:t>
            </a:r>
            <a:endParaRPr lang="ru-RU" dirty="0">
              <a:solidFill>
                <a:schemeClr val="tx1"/>
              </a:solidFill>
            </a:endParaRPr>
          </a:p>
        </p:txBody>
      </p:sp>
    </p:spTree>
    <p:extLst>
      <p:ext uri="{BB962C8B-B14F-4D97-AF65-F5344CB8AC3E}">
        <p14:creationId xmlns:p14="http://schemas.microsoft.com/office/powerpoint/2010/main" val="527070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Виды систем складского </a:t>
            </a:r>
            <a:r>
              <a:rPr lang="ru-RU" dirty="0" smtClean="0"/>
              <a:t>хранения</a:t>
            </a:r>
            <a:endParaRPr lang="ru-RU" dirty="0"/>
          </a:p>
        </p:txBody>
      </p:sp>
      <p:sp>
        <p:nvSpPr>
          <p:cNvPr id="3" name="Прямоугольник 2"/>
          <p:cNvSpPr/>
          <p:nvPr/>
        </p:nvSpPr>
        <p:spPr>
          <a:xfrm>
            <a:off x="683568" y="1340768"/>
            <a:ext cx="7992888" cy="4031873"/>
          </a:xfrm>
          <a:prstGeom prst="rect">
            <a:avLst/>
          </a:prstGeom>
        </p:spPr>
        <p:txBody>
          <a:bodyPr wrap="square">
            <a:spAutoFit/>
          </a:bodyPr>
          <a:lstStyle/>
          <a:p>
            <a:r>
              <a:rPr lang="ru-RU" sz="3200" dirty="0"/>
              <a:t>Основными разновидностями складских систем хранения являются:</a:t>
            </a:r>
          </a:p>
          <a:p>
            <a:pPr marL="457200" indent="-457200">
              <a:buFont typeface="Arial" panose="020B0604020202020204" pitchFamily="34" charset="0"/>
              <a:buChar char="•"/>
            </a:pPr>
            <a:r>
              <a:rPr lang="ru-RU" sz="3200" dirty="0"/>
              <a:t>Стеллажи.</a:t>
            </a:r>
          </a:p>
          <a:p>
            <a:pPr marL="457200" indent="-457200">
              <a:buFont typeface="Arial" panose="020B0604020202020204" pitchFamily="34" charset="0"/>
              <a:buChar char="•"/>
            </a:pPr>
            <a:r>
              <a:rPr lang="ru-RU" sz="3200" dirty="0"/>
              <a:t>Напольное хранение.</a:t>
            </a:r>
          </a:p>
          <a:p>
            <a:pPr marL="457200" indent="-457200">
              <a:buFont typeface="Arial" panose="020B0604020202020204" pitchFamily="34" charset="0"/>
              <a:buChar char="•"/>
            </a:pPr>
            <a:r>
              <a:rPr lang="ru-RU" sz="3200" dirty="0"/>
              <a:t>Вешала.</a:t>
            </a:r>
          </a:p>
          <a:p>
            <a:pPr marL="457200" indent="-457200">
              <a:buFont typeface="Arial" panose="020B0604020202020204" pitchFamily="34" charset="0"/>
              <a:buChar char="•"/>
            </a:pPr>
            <a:r>
              <a:rPr lang="ru-RU" sz="3200" dirty="0"/>
              <a:t>Емкости для жидкостей.</a:t>
            </a:r>
          </a:p>
          <a:p>
            <a:pPr marL="457200" indent="-457200">
              <a:buFont typeface="Arial" panose="020B0604020202020204" pitchFamily="34" charset="0"/>
              <a:buChar char="•"/>
            </a:pPr>
            <a:r>
              <a:rPr lang="ru-RU" sz="3200" dirty="0"/>
              <a:t>Крюки и другие складские системы для специфических видов продукции.</a:t>
            </a:r>
          </a:p>
        </p:txBody>
      </p:sp>
    </p:spTree>
    <p:extLst>
      <p:ext uri="{BB962C8B-B14F-4D97-AF65-F5344CB8AC3E}">
        <p14:creationId xmlns:p14="http://schemas.microsoft.com/office/powerpoint/2010/main" val="103221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979"/>
            <a:ext cx="9144000" cy="1143000"/>
          </a:xfrm>
        </p:spPr>
        <p:txBody>
          <a:bodyPr>
            <a:normAutofit fontScale="90000"/>
          </a:bodyPr>
          <a:lstStyle/>
          <a:p>
            <a:r>
              <a:rPr lang="ru-RU" dirty="0"/>
              <a:t>В зависимости от вида товаров и тары стеллажи разделяют на такие категории</a:t>
            </a:r>
            <a:r>
              <a:rPr lang="ru-RU" dirty="0" smtClean="0"/>
              <a:t>:</a:t>
            </a:r>
            <a:endParaRPr lang="ru-RU" dirty="0"/>
          </a:p>
        </p:txBody>
      </p:sp>
      <p:sp>
        <p:nvSpPr>
          <p:cNvPr id="3" name="Прямоугольник 2"/>
          <p:cNvSpPr/>
          <p:nvPr/>
        </p:nvSpPr>
        <p:spPr>
          <a:xfrm>
            <a:off x="0" y="1196752"/>
            <a:ext cx="9144000" cy="5632311"/>
          </a:xfrm>
          <a:prstGeom prst="rect">
            <a:avLst/>
          </a:prstGeom>
        </p:spPr>
        <p:txBody>
          <a:bodyPr wrap="square">
            <a:spAutoFit/>
          </a:bodyPr>
          <a:lstStyle/>
          <a:p>
            <a:pPr marL="457200" indent="-457200">
              <a:buFont typeface="+mj-lt"/>
              <a:buAutoNum type="arabicPeriod"/>
            </a:pPr>
            <a:r>
              <a:rPr lang="ru-RU" sz="2400" dirty="0"/>
              <a:t>Универсальные. Используются для хранения большинства продовольственных и непродовольственных товаров в коробках и на паллетах.</a:t>
            </a:r>
          </a:p>
          <a:p>
            <a:pPr marL="457200" indent="-457200">
              <a:buFont typeface="+mj-lt"/>
              <a:buAutoNum type="arabicPeriod"/>
            </a:pPr>
            <a:r>
              <a:rPr lang="ru-RU" sz="2400" dirty="0"/>
              <a:t>Полочные. Представляют собой ряды горизонтальных клеток, которые крепятся к каркасу стеллажа. Они могут иметь различный объем и легко переставляются на другое место.</a:t>
            </a:r>
          </a:p>
          <a:p>
            <a:pPr marL="457200" indent="-457200">
              <a:buFont typeface="+mj-lt"/>
              <a:buAutoNum type="arabicPeriod"/>
            </a:pPr>
            <a:r>
              <a:rPr lang="ru-RU" sz="2400" dirty="0"/>
              <a:t>Каркасные. Состоят из вертикальных направляющих и съемной горизонтальной обрешетки. Удобны для складирования негабаритных товаров и </a:t>
            </a:r>
            <a:r>
              <a:rPr lang="ru-RU" sz="2400" dirty="0" err="1"/>
              <a:t>спецтары</a:t>
            </a:r>
            <a:r>
              <a:rPr lang="ru-RU" sz="2400" dirty="0"/>
              <a:t>.</a:t>
            </a:r>
          </a:p>
          <a:p>
            <a:pPr marL="457200" indent="-457200">
              <a:buFont typeface="+mj-lt"/>
              <a:buAutoNum type="arabicPeriod"/>
            </a:pPr>
            <a:r>
              <a:rPr lang="ru-RU" sz="2400" dirty="0"/>
              <a:t>Ящичные. Используются для хранения мелкого штучного товара.</a:t>
            </a:r>
          </a:p>
          <a:p>
            <a:pPr marL="457200" indent="-457200">
              <a:buFont typeface="+mj-lt"/>
              <a:buAutoNum type="arabicPeriod"/>
            </a:pPr>
            <a:r>
              <a:rPr lang="ru-RU" sz="2400" dirty="0"/>
              <a:t>Ячеистые. Представляют собой объемную клетчатую структуру без использования полок. Подходят для хранения продукции в однотипной таре.</a:t>
            </a:r>
          </a:p>
          <a:p>
            <a:pPr marL="457200" indent="-457200">
              <a:buFont typeface="+mj-lt"/>
              <a:buAutoNum type="arabicPeriod"/>
            </a:pPr>
            <a:r>
              <a:rPr lang="ru-RU" sz="2400" dirty="0"/>
              <a:t>Специальные. Используются для хранения нестандартной продукции, например рулонов линолеума</a:t>
            </a:r>
            <a:r>
              <a:rPr lang="ru-RU" sz="2000" dirty="0"/>
              <a:t>.</a:t>
            </a:r>
          </a:p>
        </p:txBody>
      </p:sp>
    </p:spTree>
    <p:extLst>
      <p:ext uri="{BB962C8B-B14F-4D97-AF65-F5344CB8AC3E}">
        <p14:creationId xmlns:p14="http://schemas.microsoft.com/office/powerpoint/2010/main" val="273809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8856984" cy="923330"/>
          </a:xfrm>
          <a:prstGeom prst="rect">
            <a:avLst/>
          </a:prstGeom>
        </p:spPr>
        <p:txBody>
          <a:bodyPr wrap="square">
            <a:spAutoFit/>
          </a:bodyPr>
          <a:lstStyle/>
          <a:p>
            <a:pPr algn="ctr"/>
            <a:r>
              <a:rPr lang="ru-RU" dirty="0"/>
              <a:t>На складах розничных магазинов достаточно использования универсальных стеллажей в комбинации с напольной штабельной системой. Хотя все зависит от параметров ассортимента.</a:t>
            </a:r>
          </a:p>
        </p:txBody>
      </p:sp>
      <p:sp>
        <p:nvSpPr>
          <p:cNvPr id="4" name="AutoShape 2" descr="Глубокие стеллажи могут быть оборудованы ролика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descr="C:\Users\Admin\Desktop\СистемаСклад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0795"/>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3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143000"/>
          </a:xfrm>
        </p:spPr>
        <p:txBody>
          <a:bodyPr>
            <a:noAutofit/>
          </a:bodyPr>
          <a:lstStyle/>
          <a:p>
            <a:r>
              <a:rPr lang="ru-RU" sz="3600" dirty="0"/>
              <a:t>Существует также классификация стеллажей по способу размещения в них грузов:</a:t>
            </a:r>
          </a:p>
        </p:txBody>
      </p:sp>
      <p:sp>
        <p:nvSpPr>
          <p:cNvPr id="3" name="Прямоугольник 2"/>
          <p:cNvSpPr/>
          <p:nvPr/>
        </p:nvSpPr>
        <p:spPr>
          <a:xfrm>
            <a:off x="1907704" y="1628800"/>
            <a:ext cx="6160416" cy="4031873"/>
          </a:xfrm>
          <a:prstGeom prst="rect">
            <a:avLst/>
          </a:prstGeom>
        </p:spPr>
        <p:txBody>
          <a:bodyPr wrap="square">
            <a:spAutoFit/>
          </a:bodyPr>
          <a:lstStyle/>
          <a:p>
            <a:pPr marL="457200" indent="-457200">
              <a:buFont typeface="Arial" panose="020B0604020202020204" pitchFamily="34" charset="0"/>
              <a:buChar char="•"/>
            </a:pPr>
            <a:r>
              <a:rPr lang="ru-RU" sz="3200" dirty="0"/>
              <a:t>широкопроходные;</a:t>
            </a:r>
          </a:p>
          <a:p>
            <a:pPr marL="457200" indent="-457200">
              <a:buFont typeface="Arial" panose="020B0604020202020204" pitchFamily="34" charset="0"/>
              <a:buChar char="•"/>
            </a:pPr>
            <a:r>
              <a:rPr lang="ru-RU" sz="3200" dirty="0" err="1"/>
              <a:t>узкопроходные</a:t>
            </a:r>
            <a:r>
              <a:rPr lang="ru-RU" sz="3200" dirty="0"/>
              <a:t>;</a:t>
            </a:r>
          </a:p>
          <a:p>
            <a:pPr marL="457200" indent="-457200">
              <a:buFont typeface="Arial" panose="020B0604020202020204" pitchFamily="34" charset="0"/>
              <a:buChar char="•"/>
            </a:pPr>
            <a:r>
              <a:rPr lang="ru-RU" sz="3200" dirty="0"/>
              <a:t>набивные и </a:t>
            </a:r>
            <a:r>
              <a:rPr lang="ru-RU" sz="3200" dirty="0" err="1"/>
              <a:t>шатловые</a:t>
            </a:r>
            <a:r>
              <a:rPr lang="ru-RU" sz="3200" dirty="0"/>
              <a:t>;</a:t>
            </a:r>
          </a:p>
          <a:p>
            <a:pPr marL="457200" indent="-457200">
              <a:buFont typeface="Arial" panose="020B0604020202020204" pitchFamily="34" charset="0"/>
              <a:buChar char="•"/>
            </a:pPr>
            <a:r>
              <a:rPr lang="ru-RU" sz="3200" dirty="0"/>
              <a:t>гравитационные;</a:t>
            </a:r>
          </a:p>
          <a:p>
            <a:pPr marL="457200" indent="-457200">
              <a:buFont typeface="Arial" panose="020B0604020202020204" pitchFamily="34" charset="0"/>
              <a:buChar char="•"/>
            </a:pPr>
            <a:r>
              <a:rPr lang="ru-RU" sz="3200" dirty="0"/>
              <a:t>мезонинные;</a:t>
            </a:r>
          </a:p>
          <a:p>
            <a:pPr marL="457200" indent="-457200">
              <a:buFont typeface="Arial" panose="020B0604020202020204" pitchFamily="34" charset="0"/>
              <a:buChar char="•"/>
            </a:pPr>
            <a:r>
              <a:rPr lang="ru-RU" sz="3200" dirty="0"/>
              <a:t>с механизированным размещением и отбором;</a:t>
            </a:r>
          </a:p>
          <a:p>
            <a:pPr marL="457200" indent="-457200">
              <a:buFont typeface="Arial" panose="020B0604020202020204" pitchFamily="34" charset="0"/>
              <a:buChar char="•"/>
            </a:pPr>
            <a:r>
              <a:rPr lang="ru-RU" sz="3200" dirty="0"/>
              <a:t>специальные.</a:t>
            </a:r>
          </a:p>
        </p:txBody>
      </p:sp>
    </p:spTree>
    <p:extLst>
      <p:ext uri="{BB962C8B-B14F-4D97-AF65-F5344CB8AC3E}">
        <p14:creationId xmlns:p14="http://schemas.microsoft.com/office/powerpoint/2010/main" val="322273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813"/>
            <a:ext cx="8686800" cy="706090"/>
          </a:xfrm>
        </p:spPr>
        <p:txBody>
          <a:bodyPr>
            <a:normAutofit/>
          </a:bodyPr>
          <a:lstStyle/>
          <a:p>
            <a:r>
              <a:rPr lang="ru-RU" sz="3600" dirty="0"/>
              <a:t>Классические широкопроходные </a:t>
            </a:r>
            <a:r>
              <a:rPr lang="ru-RU" sz="3600" dirty="0" smtClean="0"/>
              <a:t>стеллажи</a:t>
            </a:r>
            <a:endParaRPr lang="ru-RU" sz="3600" dirty="0"/>
          </a:p>
        </p:txBody>
      </p:sp>
      <p:sp>
        <p:nvSpPr>
          <p:cNvPr id="3" name="Прямоугольник 2"/>
          <p:cNvSpPr/>
          <p:nvPr/>
        </p:nvSpPr>
        <p:spPr>
          <a:xfrm>
            <a:off x="-30455" y="5085184"/>
            <a:ext cx="9174455" cy="1323439"/>
          </a:xfrm>
          <a:prstGeom prst="rect">
            <a:avLst/>
          </a:prstGeom>
        </p:spPr>
        <p:txBody>
          <a:bodyPr wrap="square">
            <a:spAutoFit/>
          </a:bodyPr>
          <a:lstStyle/>
          <a:p>
            <a:pPr algn="ctr"/>
            <a:r>
              <a:rPr lang="ru-RU" sz="2000" dirty="0"/>
              <a:t>Этот вариант стеллажей является самым дешевым и простым в монтаже. Многоярусные конструкции имеют хорошую вместимость, и к ним имеется доступ любой складской техники, в том числе вилочных погрузчиков. Проходы имеют ширину около 3 метров, что достаточно для проезда одновременно двух машин.</a:t>
            </a:r>
          </a:p>
        </p:txBody>
      </p:sp>
      <p:pic>
        <p:nvPicPr>
          <p:cNvPr id="6" name="Picture 3" descr="C:\Users\Admin\Desktop\СистемаСклад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6"/>
            <a:ext cx="5460452" cy="409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952" y="-94467"/>
            <a:ext cx="8229600" cy="892128"/>
          </a:xfrm>
        </p:spPr>
        <p:txBody>
          <a:bodyPr>
            <a:normAutofit/>
          </a:bodyPr>
          <a:lstStyle/>
          <a:p>
            <a:r>
              <a:rPr lang="ru-RU" sz="3600" dirty="0" err="1"/>
              <a:t>Узкопроходные</a:t>
            </a:r>
            <a:r>
              <a:rPr lang="ru-RU" sz="3600" dirty="0"/>
              <a:t> стеллажные </a:t>
            </a:r>
            <a:r>
              <a:rPr lang="ru-RU" sz="3600" dirty="0" smtClean="0"/>
              <a:t>системы</a:t>
            </a:r>
            <a:endParaRPr lang="ru-RU" sz="3600" dirty="0"/>
          </a:p>
        </p:txBody>
      </p:sp>
      <p:pic>
        <p:nvPicPr>
          <p:cNvPr id="4098" name="Picture 2" descr="C:\Users\Admin\Desktop\СистемаСклад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53289"/>
            <a:ext cx="6134770" cy="40898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4941168"/>
            <a:ext cx="9036496" cy="1754326"/>
          </a:xfrm>
          <a:prstGeom prst="rect">
            <a:avLst/>
          </a:prstGeom>
        </p:spPr>
        <p:txBody>
          <a:bodyPr wrap="square">
            <a:spAutoFit/>
          </a:bodyPr>
          <a:lstStyle/>
          <a:p>
            <a:pPr algn="ctr"/>
            <a:r>
              <a:rPr lang="ru-RU" dirty="0" err="1"/>
              <a:t>Узкопроходные</a:t>
            </a:r>
            <a:r>
              <a:rPr lang="ru-RU" dirty="0"/>
              <a:t> стеллажи имеют такую же конструкцию, как и широкопроходные. Их отличительной особенностью являются суженные до 1,5-1,9 метров проходы. За счет этого увеличивается эффективная складская площадь, но уменьшается максимальная интенсивность грузооборота из-за невозможности одновременной работы между стеллажами двух единиц техники. Такие конструкции применяются при высоких ставках арендной платы.</a:t>
            </a:r>
          </a:p>
        </p:txBody>
      </p:sp>
    </p:spTree>
    <p:extLst>
      <p:ext uri="{BB962C8B-B14F-4D97-AF65-F5344CB8AC3E}">
        <p14:creationId xmlns:p14="http://schemas.microsoft.com/office/powerpoint/2010/main" val="2904644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547"/>
            <a:ext cx="8229600" cy="778098"/>
          </a:xfrm>
        </p:spPr>
        <p:txBody>
          <a:bodyPr>
            <a:normAutofit/>
          </a:bodyPr>
          <a:lstStyle/>
          <a:p>
            <a:r>
              <a:rPr lang="ru-RU" dirty="0"/>
              <a:t>Набивные и </a:t>
            </a:r>
            <a:r>
              <a:rPr lang="ru-RU" dirty="0" err="1"/>
              <a:t>шатловые</a:t>
            </a:r>
            <a:r>
              <a:rPr lang="ru-RU" dirty="0"/>
              <a:t> </a:t>
            </a:r>
            <a:r>
              <a:rPr lang="ru-RU" dirty="0" smtClean="0"/>
              <a:t>стеллажи</a:t>
            </a:r>
            <a:endParaRPr lang="ru-RU" dirty="0"/>
          </a:p>
        </p:txBody>
      </p:sp>
      <p:pic>
        <p:nvPicPr>
          <p:cNvPr id="4" name="Picture 2" descr="C:\Users\Admin\Desktop\СистемаСклад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226" y="764704"/>
            <a:ext cx="5345832" cy="40464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4941168"/>
            <a:ext cx="8928992" cy="1477328"/>
          </a:xfrm>
          <a:prstGeom prst="rect">
            <a:avLst/>
          </a:prstGeom>
        </p:spPr>
        <p:txBody>
          <a:bodyPr wrap="square">
            <a:spAutoFit/>
          </a:bodyPr>
          <a:lstStyle/>
          <a:p>
            <a:pPr algn="ctr"/>
            <a:r>
              <a:rPr lang="ru-RU" dirty="0"/>
              <a:t>Вглубь набивных стеллажей уходит целый коридор, по которому последовательно в ряд размещаются поддоны. Для их перемещения имеется специальная платформа или ролики. Такая конструкция обеспечивается максимально эффективное использование складских площадей, но подходит только для однотипного крупногабаритного товара. Быстро достать из середины ряда нужную паллету не получится</a:t>
            </a:r>
            <a:r>
              <a:rPr lang="ru-RU" dirty="0" smtClean="0"/>
              <a:t>.</a:t>
            </a:r>
            <a:endParaRPr lang="ru-RU" dirty="0"/>
          </a:p>
        </p:txBody>
      </p:sp>
    </p:spTree>
    <p:extLst>
      <p:ext uri="{BB962C8B-B14F-4D97-AF65-F5344CB8AC3E}">
        <p14:creationId xmlns:p14="http://schemas.microsoft.com/office/powerpoint/2010/main" val="271971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58847"/>
            <a:ext cx="7920880" cy="6370975"/>
          </a:xfrm>
          <a:prstGeom prst="rect">
            <a:avLst/>
          </a:prstGeom>
        </p:spPr>
        <p:txBody>
          <a:bodyPr wrap="square">
            <a:spAutoFit/>
          </a:bodyPr>
          <a:lstStyle/>
          <a:p>
            <a:pPr algn="ctr"/>
            <a:r>
              <a:rPr lang="ru-RU" sz="2400" dirty="0"/>
              <a:t>В </a:t>
            </a:r>
            <a:r>
              <a:rPr lang="ru-RU" sz="2400" u="sng" dirty="0" err="1"/>
              <a:t>шатловых</a:t>
            </a:r>
            <a:r>
              <a:rPr lang="ru-RU" sz="2400" u="sng" dirty="0"/>
              <a:t> складских системах хранения </a:t>
            </a:r>
            <a:r>
              <a:rPr lang="ru-RU" sz="2400" dirty="0"/>
              <a:t>передвижная платформа может быть съемной</a:t>
            </a:r>
          </a:p>
          <a:p>
            <a:pPr algn="ctr"/>
            <a:r>
              <a:rPr lang="ru-RU" sz="2400" dirty="0"/>
              <a:t>Для перемещения поддонов из глубины ряда могут использоваться мобильные электрические платформы, передвигающиеся по специальным направляющим. Они управляются с помощью пульта управления. Для их контроля могут использоваться сложные алгоритмы в рамках программ для складского учета.</a:t>
            </a:r>
          </a:p>
          <a:p>
            <a:pPr algn="ctr"/>
            <a:r>
              <a:rPr lang="ru-RU" sz="2400" dirty="0"/>
              <a:t>В ряде случаев мобильные платформы способны передвигаться не только в горизонтальной плоскости, но и в вертикальной. Такие складские системы называют </a:t>
            </a:r>
            <a:r>
              <a:rPr lang="ru-RU" sz="2400" dirty="0" err="1"/>
              <a:t>шатловыми</a:t>
            </a:r>
            <a:r>
              <a:rPr lang="ru-RU" sz="2400" dirty="0"/>
              <a:t>, и они обеспечивают быстрое перемещение паллеты с любого яруса вниз.</a:t>
            </a:r>
          </a:p>
          <a:p>
            <a:pPr algn="ctr"/>
            <a:r>
              <a:rPr lang="ru-RU" sz="2400" dirty="0"/>
              <a:t>Набивные стеллажи имеют сложную внутреннюю конструкцию, поэтому стоят недешево. Однако в условиях дефицита площади они являются оптимальным по стоимости вариантом.</a:t>
            </a:r>
          </a:p>
        </p:txBody>
      </p:sp>
    </p:spTree>
    <p:extLst>
      <p:ext uri="{BB962C8B-B14F-4D97-AF65-F5344CB8AC3E}">
        <p14:creationId xmlns:p14="http://schemas.microsoft.com/office/powerpoint/2010/main" val="163819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64096"/>
          </a:xfrm>
        </p:spPr>
        <p:txBody>
          <a:bodyPr>
            <a:noAutofit/>
          </a:bodyPr>
          <a:lstStyle/>
          <a:p>
            <a:r>
              <a:rPr lang="ru-RU" sz="3600" dirty="0"/>
              <a:t>Гравитационная система хранения </a:t>
            </a:r>
            <a:r>
              <a:rPr lang="ru-RU" sz="3600" dirty="0" smtClean="0"/>
              <a:t>товаров</a:t>
            </a:r>
            <a:endParaRPr lang="ru-RU" sz="3600" dirty="0"/>
          </a:p>
        </p:txBody>
      </p:sp>
      <p:pic>
        <p:nvPicPr>
          <p:cNvPr id="5122" name="Picture 2" descr="C:\Users\Admin\Desktop\СистемаСклад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56" y="692696"/>
            <a:ext cx="6336704" cy="422446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6708" y="5229200"/>
            <a:ext cx="8856984" cy="1477328"/>
          </a:xfrm>
          <a:prstGeom prst="rect">
            <a:avLst/>
          </a:prstGeom>
        </p:spPr>
        <p:txBody>
          <a:bodyPr wrap="square">
            <a:spAutoFit/>
          </a:bodyPr>
          <a:lstStyle/>
          <a:p>
            <a:r>
              <a:rPr lang="ru-RU" dirty="0"/>
              <a:t>Конструкция гравитационной складской системы хранения товаров похожа на набивную, но имеет два отличия:</a:t>
            </a:r>
          </a:p>
          <a:p>
            <a:pPr marL="342900" indent="-342900">
              <a:buFont typeface="+mj-lt"/>
              <a:buAutoNum type="arabicPeriod"/>
            </a:pPr>
            <a:r>
              <a:rPr lang="ru-RU" dirty="0"/>
              <a:t>Стеллажная полка оснащена роликами и имеет горизонтальный наклон вниз со стороны погрузки в сторону выгрузки.</a:t>
            </a:r>
          </a:p>
          <a:p>
            <a:pPr marL="342900" indent="-342900">
              <a:buFont typeface="+mj-lt"/>
              <a:buAutoNum type="arabicPeriod"/>
            </a:pPr>
            <a:r>
              <a:rPr lang="ru-RU" dirty="0"/>
              <a:t>Стеллаж всегда сквозной.</a:t>
            </a:r>
          </a:p>
        </p:txBody>
      </p:sp>
    </p:spTree>
    <p:extLst>
      <p:ext uri="{BB962C8B-B14F-4D97-AF65-F5344CB8AC3E}">
        <p14:creationId xmlns:p14="http://schemas.microsoft.com/office/powerpoint/2010/main" val="2239939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547"/>
            <a:ext cx="8229600" cy="778098"/>
          </a:xfrm>
        </p:spPr>
        <p:txBody>
          <a:bodyPr>
            <a:normAutofit/>
          </a:bodyPr>
          <a:lstStyle/>
          <a:p>
            <a:r>
              <a:rPr lang="ru-RU" dirty="0"/>
              <a:t>Мезонинные </a:t>
            </a:r>
            <a:r>
              <a:rPr lang="ru-RU" dirty="0" smtClean="0"/>
              <a:t>стеллажи</a:t>
            </a:r>
            <a:endParaRPr lang="ru-RU" dirty="0"/>
          </a:p>
        </p:txBody>
      </p:sp>
      <p:pic>
        <p:nvPicPr>
          <p:cNvPr id="6146" name="Picture 2" descr="C:\Users\Admin\Desktop\СистемаСклад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6353944" cy="37858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5800" y="4395527"/>
            <a:ext cx="9058200" cy="1938992"/>
          </a:xfrm>
          <a:prstGeom prst="rect">
            <a:avLst/>
          </a:prstGeom>
        </p:spPr>
        <p:txBody>
          <a:bodyPr wrap="square">
            <a:spAutoFit/>
          </a:bodyPr>
          <a:lstStyle/>
          <a:p>
            <a:pPr algn="ctr"/>
            <a:r>
              <a:rPr lang="ru-RU" sz="2000" dirty="0"/>
              <a:t>Мезонины представляют собой многоуровневые стеллажи с доступом человека на каждый ярус и предназначенные для ручной сборки небольших товаров. Конструкции имеют лестницы и переходы, чтобы кладовщик мог быстро добраться до нужной ячейки. Ограждение стеллажа должно предохранять человека от падения с высоты. В многоуровневых системах может быть предусмотрены лифты.</a:t>
            </a:r>
          </a:p>
        </p:txBody>
      </p:sp>
    </p:spTree>
    <p:extLst>
      <p:ext uri="{BB962C8B-B14F-4D97-AF65-F5344CB8AC3E}">
        <p14:creationId xmlns:p14="http://schemas.microsoft.com/office/powerpoint/2010/main" val="345820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862" y="712968"/>
            <a:ext cx="8229600" cy="5376090"/>
          </a:xfrm>
          <a:ln>
            <a:noFill/>
          </a:ln>
        </p:spPr>
        <p:style>
          <a:lnRef idx="2">
            <a:schemeClr val="dk1"/>
          </a:lnRef>
          <a:fillRef idx="1">
            <a:schemeClr val="lt1"/>
          </a:fillRef>
          <a:effectRef idx="0">
            <a:schemeClr val="dk1"/>
          </a:effectRef>
          <a:fontRef idx="minor">
            <a:schemeClr val="dk1"/>
          </a:fontRef>
        </p:style>
        <p:txBody>
          <a:bodyPr>
            <a:noAutofit/>
          </a:bodyPr>
          <a:lstStyle/>
          <a:p>
            <a:r>
              <a:rPr lang="ru-RU" sz="3200" dirty="0" smtClean="0">
                <a:latin typeface="Times New Roman" pitchFamily="18" charset="0"/>
                <a:cs typeface="Times New Roman" pitchFamily="18" charset="0"/>
              </a:rPr>
              <a:t>это отрасль логистики, занимающаяся вопросами разработки методов организации складского хозяйства, системы закупок,  приемки, размещения, учета товаров и управления запасами с целью минимизации затрат, связанных со складированием и переработкой товаров, а также комплекс взаимосвязанных операций, реализуемых в процессе преобразования материального потока в складском </a:t>
            </a:r>
            <a:r>
              <a:rPr lang="ru-RU" sz="3200" dirty="0" err="1" smtClean="0">
                <a:latin typeface="Times New Roman" pitchFamily="18" charset="0"/>
                <a:cs typeface="Times New Roman" pitchFamily="18" charset="0"/>
              </a:rPr>
              <a:t>хозяй</a:t>
            </a:r>
            <a:r>
              <a:rPr lang="en-US" sz="3200" dirty="0" smtClean="0">
                <a:latin typeface="Times New Roman" pitchFamily="18" charset="0"/>
                <a:cs typeface="Times New Roman" pitchFamily="18" charset="0"/>
              </a:rPr>
              <a:t>c</a:t>
            </a:r>
            <a:r>
              <a:rPr lang="ru-RU" sz="3200" dirty="0" err="1" smtClean="0">
                <a:latin typeface="Times New Roman" pitchFamily="18" charset="0"/>
                <a:cs typeface="Times New Roman" pitchFamily="18" charset="0"/>
              </a:rPr>
              <a:t>тве</a:t>
            </a:r>
            <a:r>
              <a:rPr lang="ru-RU"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Прямоугольник 2"/>
          <p:cNvSpPr/>
          <p:nvPr/>
        </p:nvSpPr>
        <p:spPr>
          <a:xfrm>
            <a:off x="467544" y="116632"/>
            <a:ext cx="8208912"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3200" b="1" dirty="0">
                <a:solidFill>
                  <a:schemeClr val="tx1"/>
                </a:solidFill>
                <a:latin typeface="Times New Roman" pitchFamily="18" charset="0"/>
                <a:cs typeface="Times New Roman" pitchFamily="18" charset="0"/>
              </a:rPr>
              <a:t>Логистика складирования </a:t>
            </a:r>
            <a:r>
              <a:rPr lang="ru-RU" sz="3200" b="1" dirty="0" smtClean="0">
                <a:solidFill>
                  <a:schemeClr val="tx1"/>
                </a:solidFill>
                <a:latin typeface="Times New Roman" pitchFamily="18" charset="0"/>
                <a:cs typeface="Times New Roman" pitchFamily="18" charset="0"/>
              </a:rPr>
              <a:t> </a:t>
            </a:r>
            <a:endParaRPr lang="ru-RU" dirty="0">
              <a:solidFill>
                <a:schemeClr val="tx1"/>
              </a:solidFill>
            </a:endParaRPr>
          </a:p>
        </p:txBody>
      </p:sp>
    </p:spTree>
    <p:extLst>
      <p:ext uri="{BB962C8B-B14F-4D97-AF65-F5344CB8AC3E}">
        <p14:creationId xmlns:p14="http://schemas.microsoft.com/office/powerpoint/2010/main" val="280386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78098"/>
          </a:xfrm>
        </p:spPr>
        <p:txBody>
          <a:bodyPr>
            <a:normAutofit fontScale="90000"/>
          </a:bodyPr>
          <a:lstStyle/>
          <a:p>
            <a:r>
              <a:rPr lang="ru-RU" dirty="0"/>
              <a:t>Автоматическая система </a:t>
            </a:r>
            <a:r>
              <a:rPr lang="ru-RU" dirty="0" smtClean="0"/>
              <a:t>стеллажей</a:t>
            </a:r>
            <a:endParaRPr lang="ru-RU" dirty="0"/>
          </a:p>
        </p:txBody>
      </p:sp>
      <p:pic>
        <p:nvPicPr>
          <p:cNvPr id="7170" name="Picture 2" descr="C:\Users\Admin\Desktop\СистемаСклад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5527674"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4906957"/>
            <a:ext cx="9144000" cy="1323439"/>
          </a:xfrm>
          <a:prstGeom prst="rect">
            <a:avLst/>
          </a:prstGeom>
        </p:spPr>
        <p:txBody>
          <a:bodyPr wrap="square">
            <a:spAutoFit/>
          </a:bodyPr>
          <a:lstStyle/>
          <a:p>
            <a:pPr algn="ctr"/>
            <a:r>
              <a:rPr lang="ru-RU" sz="2000" dirty="0"/>
              <a:t>С помощью программ складского учета товара и соответствующего оборудования можно полностью автоматизировать работу по обработке грузов. Такие системы предусматривают обязательное внедрение адресного хранения товара, при котором каждой ячейке присваивается уникальный идентификатор.</a:t>
            </a:r>
          </a:p>
        </p:txBody>
      </p:sp>
    </p:spTree>
    <p:extLst>
      <p:ext uri="{BB962C8B-B14F-4D97-AF65-F5344CB8AC3E}">
        <p14:creationId xmlns:p14="http://schemas.microsoft.com/office/powerpoint/2010/main" val="2277431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97"/>
            <a:ext cx="9144000" cy="773301"/>
          </a:xfrm>
        </p:spPr>
        <p:txBody>
          <a:bodyPr>
            <a:normAutofit/>
          </a:bodyPr>
          <a:lstStyle/>
          <a:p>
            <a:r>
              <a:rPr lang="ru-RU" dirty="0"/>
              <a:t>Специальные виды складских </a:t>
            </a:r>
            <a:r>
              <a:rPr lang="ru-RU" dirty="0" smtClean="0"/>
              <a:t>систем</a:t>
            </a:r>
            <a:endParaRPr lang="ru-RU" dirty="0"/>
          </a:p>
        </p:txBody>
      </p:sp>
      <p:sp>
        <p:nvSpPr>
          <p:cNvPr id="3" name="Прямоугольник 2"/>
          <p:cNvSpPr/>
          <p:nvPr/>
        </p:nvSpPr>
        <p:spPr>
          <a:xfrm>
            <a:off x="395536" y="836712"/>
            <a:ext cx="7920880" cy="4524315"/>
          </a:xfrm>
          <a:prstGeom prst="rect">
            <a:avLst/>
          </a:prstGeom>
        </p:spPr>
        <p:txBody>
          <a:bodyPr wrap="square">
            <a:spAutoFit/>
          </a:bodyPr>
          <a:lstStyle/>
          <a:p>
            <a:r>
              <a:rPr lang="ru-RU" sz="2400" dirty="0"/>
              <a:t>Такие устройства для хранения могут быть представлены в виде:</a:t>
            </a:r>
          </a:p>
          <a:p>
            <a:pPr marL="457200" indent="-457200">
              <a:buFont typeface="+mj-lt"/>
              <a:buAutoNum type="arabicPeriod"/>
            </a:pPr>
            <a:r>
              <a:rPr lang="ru-RU" sz="2400" dirty="0"/>
              <a:t>Консольные стеллажи. Используются для хранения длинного </a:t>
            </a:r>
            <a:r>
              <a:rPr lang="ru-RU" sz="2400" dirty="0" err="1"/>
              <a:t>погонажа</a:t>
            </a:r>
            <a:r>
              <a:rPr lang="ru-RU" sz="2400" dirty="0"/>
              <a:t> – металлопроката, пиломатериалов, плинтусов и прочее.</a:t>
            </a:r>
          </a:p>
          <a:p>
            <a:pPr marL="457200" indent="-457200">
              <a:buFont typeface="+mj-lt"/>
              <a:buAutoNum type="arabicPeriod"/>
            </a:pPr>
            <a:r>
              <a:rPr lang="ru-RU" sz="2400" dirty="0"/>
              <a:t>Механические приспособления, например вешала.</a:t>
            </a:r>
          </a:p>
          <a:p>
            <a:pPr marL="457200" indent="-457200">
              <a:buFont typeface="+mj-lt"/>
              <a:buAutoNum type="arabicPeriod"/>
            </a:pPr>
            <a:r>
              <a:rPr lang="ru-RU" sz="2400" dirty="0"/>
              <a:t>Емкости.</a:t>
            </a:r>
          </a:p>
          <a:p>
            <a:pPr marL="457200" indent="-457200">
              <a:buFont typeface="+mj-lt"/>
              <a:buAutoNum type="arabicPeriod"/>
            </a:pPr>
            <a:r>
              <a:rPr lang="ru-RU" sz="2400" dirty="0"/>
              <a:t>Бункера, </a:t>
            </a:r>
            <a:r>
              <a:rPr lang="ru-RU" sz="2400" dirty="0" err="1"/>
              <a:t>закорма</a:t>
            </a:r>
            <a:r>
              <a:rPr lang="ru-RU" sz="2400" dirty="0"/>
              <a:t>, щиты ограждения.</a:t>
            </a:r>
          </a:p>
          <a:p>
            <a:pPr marL="457200" indent="-457200">
              <a:buFont typeface="+mj-lt"/>
              <a:buAutoNum type="arabicPeriod"/>
            </a:pPr>
            <a:r>
              <a:rPr lang="ru-RU" sz="2400" dirty="0"/>
              <a:t>Мобильные стеллажи различного типа. Их особенностью является возможность передвижения по рельсам. Их рационально использовать на складах с низким грузопотоком.</a:t>
            </a:r>
          </a:p>
        </p:txBody>
      </p:sp>
    </p:spTree>
    <p:extLst>
      <p:ext uri="{BB962C8B-B14F-4D97-AF65-F5344CB8AC3E}">
        <p14:creationId xmlns:p14="http://schemas.microsoft.com/office/powerpoint/2010/main" val="326791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50106"/>
          </a:xfrm>
        </p:spPr>
        <p:txBody>
          <a:bodyPr>
            <a:normAutofit/>
          </a:bodyPr>
          <a:lstStyle/>
          <a:p>
            <a:r>
              <a:rPr lang="ru-RU" sz="4000" dirty="0"/>
              <a:t>Напольные системы </a:t>
            </a:r>
            <a:r>
              <a:rPr lang="ru-RU" sz="4000" dirty="0" smtClean="0"/>
              <a:t>хранения</a:t>
            </a:r>
            <a:endParaRPr lang="ru-RU" sz="4000" dirty="0"/>
          </a:p>
        </p:txBody>
      </p:sp>
      <p:sp>
        <p:nvSpPr>
          <p:cNvPr id="3" name="Прямоугольник 2"/>
          <p:cNvSpPr/>
          <p:nvPr/>
        </p:nvSpPr>
        <p:spPr>
          <a:xfrm>
            <a:off x="18748" y="4919008"/>
            <a:ext cx="9137562" cy="1938992"/>
          </a:xfrm>
          <a:prstGeom prst="rect">
            <a:avLst/>
          </a:prstGeom>
        </p:spPr>
        <p:txBody>
          <a:bodyPr wrap="square">
            <a:spAutoFit/>
          </a:bodyPr>
          <a:lstStyle/>
          <a:p>
            <a:pPr algn="ctr"/>
            <a:r>
              <a:rPr lang="ru-RU" sz="2000" dirty="0"/>
              <a:t>Сыпучие грузы, овощи часто хранят на складе навалом. Хотя более удобным способом их размещения являются мешки, уложенные в штабеля. Коробки и поддоны тоже можно класть прямо на пол, но в таком случае нельзя говорить об эффективном использовании складской площади. Напольное размещение является фактически бесплатным и практикуется на собственных больших складах с низкими расходами на их содержание.</a:t>
            </a:r>
          </a:p>
        </p:txBody>
      </p:sp>
      <p:pic>
        <p:nvPicPr>
          <p:cNvPr id="8194" name="Picture 2" descr="C:\Users\Admin\Desktop\СистемаСклад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359" y="908721"/>
            <a:ext cx="5248946" cy="393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331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302372"/>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ru-RU" sz="3600" dirty="0" smtClean="0">
                <a:latin typeface="Times New Roman" pitchFamily="18" charset="0"/>
                <a:cs typeface="Times New Roman" pitchFamily="18" charset="0"/>
              </a:rPr>
              <a:t>это </a:t>
            </a:r>
            <a:r>
              <a:rPr lang="ru-RU" sz="3200" b="1" dirty="0" err="1" smtClean="0">
                <a:latin typeface="Times New Roman" pitchFamily="18" charset="0"/>
                <a:cs typeface="Times New Roman" pitchFamily="18" charset="0"/>
              </a:rPr>
              <a:t>макрологическая</a:t>
            </a:r>
            <a:r>
              <a:rPr lang="ru-RU" sz="3600" dirty="0" smtClean="0">
                <a:latin typeface="Times New Roman" pitchFamily="18" charset="0"/>
                <a:cs typeface="Times New Roman" pitchFamily="18" charset="0"/>
              </a:rPr>
              <a:t> система, состоящая из взаимосвязанных в процессе управления материальными и сопутствующими им потоками элементов, совокупность которых, границы и задачи их функционирования объединены целями одного оптового предприятия</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Прямоугольник 2"/>
          <p:cNvSpPr/>
          <p:nvPr/>
        </p:nvSpPr>
        <p:spPr>
          <a:xfrm>
            <a:off x="467544" y="188640"/>
            <a:ext cx="8208912" cy="646331"/>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3600" b="1" dirty="0">
                <a:solidFill>
                  <a:schemeClr val="tx1"/>
                </a:solidFill>
                <a:latin typeface="Times New Roman" pitchFamily="18" charset="0"/>
                <a:ea typeface="+mj-ea"/>
                <a:cs typeface="Times New Roman" pitchFamily="18" charset="0"/>
              </a:rPr>
              <a:t>Складская сеть </a:t>
            </a:r>
            <a:r>
              <a:rPr lang="ru-RU" sz="3600" dirty="0" smtClean="0">
                <a:solidFill>
                  <a:schemeClr val="tx1"/>
                </a:solidFill>
                <a:latin typeface="Times New Roman" pitchFamily="18" charset="0"/>
                <a:ea typeface="+mj-ea"/>
                <a:cs typeface="Times New Roman" pitchFamily="18" charset="0"/>
              </a:rPr>
              <a:t> </a:t>
            </a:r>
            <a:endParaRPr lang="ru-RU"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16699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ru-RU" sz="3600" dirty="0" smtClean="0"/>
              <a:t>Алгоритм формирования складской сети</a:t>
            </a:r>
            <a:endParaRPr lang="en-US" sz="3600" dirty="0"/>
          </a:p>
        </p:txBody>
      </p:sp>
      <p:sp>
        <p:nvSpPr>
          <p:cNvPr id="3" name="TextBox 2"/>
          <p:cNvSpPr txBox="1"/>
          <p:nvPr/>
        </p:nvSpPr>
        <p:spPr>
          <a:xfrm>
            <a:off x="928662" y="2000240"/>
            <a:ext cx="71438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1. Прогноз спроса</a:t>
            </a:r>
            <a:endParaRPr lang="en-US" sz="2400" dirty="0"/>
          </a:p>
        </p:txBody>
      </p:sp>
      <p:sp>
        <p:nvSpPr>
          <p:cNvPr id="4" name="Стрелка вниз 3"/>
          <p:cNvSpPr/>
          <p:nvPr/>
        </p:nvSpPr>
        <p:spPr>
          <a:xfrm>
            <a:off x="3929058" y="1500174"/>
            <a:ext cx="1214446" cy="42862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p:cNvSpPr txBox="1"/>
          <p:nvPr/>
        </p:nvSpPr>
        <p:spPr>
          <a:xfrm>
            <a:off x="857224" y="3071810"/>
            <a:ext cx="728667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2. Планирование объема продаж и регионов сбыта</a:t>
            </a:r>
            <a:endParaRPr lang="en-US" sz="2400" dirty="0"/>
          </a:p>
        </p:txBody>
      </p:sp>
      <p:sp>
        <p:nvSpPr>
          <p:cNvPr id="6" name="Стрелка вниз 5"/>
          <p:cNvSpPr/>
          <p:nvPr/>
        </p:nvSpPr>
        <p:spPr>
          <a:xfrm>
            <a:off x="3929058" y="2571744"/>
            <a:ext cx="1214446" cy="42862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785786" y="4143380"/>
            <a:ext cx="7424918"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ru-RU" sz="2400" dirty="0" smtClean="0"/>
              <a:t>3. Планирование потребностей в складских мощностях</a:t>
            </a:r>
            <a:endParaRPr lang="en-US" sz="2400" dirty="0"/>
          </a:p>
        </p:txBody>
      </p:sp>
      <p:sp>
        <p:nvSpPr>
          <p:cNvPr id="8" name="Стрелка вниз 7"/>
          <p:cNvSpPr/>
          <p:nvPr/>
        </p:nvSpPr>
        <p:spPr>
          <a:xfrm>
            <a:off x="3929058" y="3571876"/>
            <a:ext cx="1214446" cy="42862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TextBox 8"/>
          <p:cNvSpPr txBox="1"/>
          <p:nvPr/>
        </p:nvSpPr>
        <p:spPr>
          <a:xfrm>
            <a:off x="785786" y="5214950"/>
            <a:ext cx="7358114"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4. Анализ потенциальных складских мощностей</a:t>
            </a:r>
            <a:endParaRPr lang="en-US" sz="2400" dirty="0"/>
          </a:p>
        </p:txBody>
      </p:sp>
      <p:sp>
        <p:nvSpPr>
          <p:cNvPr id="10" name="Стрелка вниз 9"/>
          <p:cNvSpPr/>
          <p:nvPr/>
        </p:nvSpPr>
        <p:spPr>
          <a:xfrm>
            <a:off x="3929058" y="4714884"/>
            <a:ext cx="1214446" cy="42862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857224" y="6215082"/>
            <a:ext cx="7327070"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ru-RU" sz="2400" dirty="0" smtClean="0"/>
              <a:t>5. Разработка программы размещения складской сети</a:t>
            </a:r>
            <a:endParaRPr lang="en-US" sz="2400" dirty="0"/>
          </a:p>
        </p:txBody>
      </p:sp>
      <p:sp>
        <p:nvSpPr>
          <p:cNvPr id="12" name="Стрелка вниз 11"/>
          <p:cNvSpPr/>
          <p:nvPr/>
        </p:nvSpPr>
        <p:spPr>
          <a:xfrm>
            <a:off x="3929058" y="5786454"/>
            <a:ext cx="1214446" cy="42862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28135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ChangeArrowheads="1"/>
          </p:cNvSpPr>
          <p:nvPr/>
        </p:nvSpPr>
        <p:spPr bwMode="auto">
          <a:xfrm>
            <a:off x="1" y="1353097"/>
            <a:ext cx="903605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altLang="ru-RU" sz="4000" b="1" dirty="0"/>
              <a:t>Логистический процесс </a:t>
            </a:r>
            <a:r>
              <a:rPr lang="ru-RU" altLang="ru-RU" sz="4000" b="1" dirty="0" smtClean="0"/>
              <a:t>на складе</a:t>
            </a:r>
          </a:p>
          <a:p>
            <a:pPr algn="ctr"/>
            <a:r>
              <a:rPr lang="ru-RU" altLang="ru-RU" sz="3200" dirty="0" smtClean="0"/>
              <a:t>включает </a:t>
            </a:r>
            <a:r>
              <a:rPr lang="ru-RU" altLang="ru-RU" sz="3200" dirty="0"/>
              <a:t>такие сферы, как: снабжение запасами, контроль за поставками, приемка и разгрузка грузов, транспортировка и </a:t>
            </a:r>
            <a:r>
              <a:rPr lang="ru-RU" altLang="ru-RU" sz="3200" dirty="0" err="1"/>
              <a:t>внутрискладская</a:t>
            </a:r>
            <a:r>
              <a:rPr lang="ru-RU" altLang="ru-RU" sz="3200" dirty="0"/>
              <a:t> перевалка грузов, хранение и складирование грузов, формирование заказов клиентов и отгрузка, экспедиция и транспортировка грузов.</a:t>
            </a:r>
          </a:p>
        </p:txBody>
      </p:sp>
    </p:spTree>
    <p:extLst>
      <p:ext uri="{BB962C8B-B14F-4D97-AF65-F5344CB8AC3E}">
        <p14:creationId xmlns:p14="http://schemas.microsoft.com/office/powerpoint/2010/main" val="609388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1"/>
          <p:cNvSpPr>
            <a:spLocks noGrp="1"/>
          </p:cNvSpPr>
          <p:nvPr>
            <p:ph idx="1"/>
          </p:nvPr>
        </p:nvSpPr>
        <p:spPr>
          <a:xfrm>
            <a:off x="323850" y="5886450"/>
            <a:ext cx="8229600" cy="971550"/>
          </a:xfrm>
        </p:spPr>
        <p:txBody>
          <a:bodyPr>
            <a:normAutofit/>
          </a:bodyPr>
          <a:lstStyle/>
          <a:p>
            <a:pPr marL="0" indent="0">
              <a:buFont typeface="Wingdings 2" pitchFamily="18" charset="2"/>
              <a:buNone/>
            </a:pPr>
            <a:r>
              <a:rPr lang="ru-RU" altLang="ru-RU" dirty="0" smtClean="0"/>
              <a:t>Схема логистического процесса на складе</a:t>
            </a:r>
          </a:p>
        </p:txBody>
      </p:sp>
      <p:grpSp>
        <p:nvGrpSpPr>
          <p:cNvPr id="4" name="Group 25"/>
          <p:cNvGrpSpPr>
            <a:grpSpLocks/>
          </p:cNvGrpSpPr>
          <p:nvPr/>
        </p:nvGrpSpPr>
        <p:grpSpPr bwMode="auto">
          <a:xfrm>
            <a:off x="466869" y="332657"/>
            <a:ext cx="7849369" cy="5561732"/>
            <a:chOff x="718" y="1113"/>
            <a:chExt cx="4536" cy="2506"/>
          </a:xfrm>
        </p:grpSpPr>
        <p:sp>
          <p:nvSpPr>
            <p:cNvPr id="5" name="Text Box 6"/>
            <p:cNvSpPr txBox="1">
              <a:spLocks noChangeArrowheads="1"/>
            </p:cNvSpPr>
            <p:nvPr/>
          </p:nvSpPr>
          <p:spPr bwMode="auto">
            <a:xfrm>
              <a:off x="1828" y="1113"/>
              <a:ext cx="2053" cy="382"/>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nchorCtr="1"/>
            <a:lstStyle/>
            <a:p>
              <a:pPr algn="ctr"/>
              <a:r>
                <a:rPr lang="ru-RU" altLang="ru-RU" b="1" dirty="0"/>
                <a:t>Логистический процесс на складе</a:t>
              </a:r>
            </a:p>
          </p:txBody>
        </p:sp>
        <p:sp>
          <p:nvSpPr>
            <p:cNvPr id="6" name="Text Box 7"/>
            <p:cNvSpPr txBox="1">
              <a:spLocks noChangeArrowheads="1"/>
            </p:cNvSpPr>
            <p:nvPr/>
          </p:nvSpPr>
          <p:spPr bwMode="auto">
            <a:xfrm>
              <a:off x="1973" y="1782"/>
              <a:ext cx="1833" cy="287"/>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b="1"/>
                <a:t>Снабжение запасами</a:t>
              </a:r>
              <a:endParaRPr lang="ru-RU" altLang="ru-RU" sz="2800" b="1"/>
            </a:p>
          </p:txBody>
        </p:sp>
        <p:sp>
          <p:nvSpPr>
            <p:cNvPr id="7" name="Text Box 8"/>
            <p:cNvSpPr txBox="1">
              <a:spLocks noChangeArrowheads="1"/>
            </p:cNvSpPr>
            <p:nvPr/>
          </p:nvSpPr>
          <p:spPr bwMode="auto">
            <a:xfrm>
              <a:off x="1973" y="2069"/>
              <a:ext cx="1833" cy="286"/>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b="1"/>
                <a:t>Контроль за поставками</a:t>
              </a:r>
              <a:endParaRPr lang="ru-RU" altLang="ru-RU" sz="2800" b="1"/>
            </a:p>
          </p:txBody>
        </p:sp>
        <p:sp>
          <p:nvSpPr>
            <p:cNvPr id="8" name="Text Box 9"/>
            <p:cNvSpPr txBox="1">
              <a:spLocks noChangeArrowheads="1"/>
            </p:cNvSpPr>
            <p:nvPr/>
          </p:nvSpPr>
          <p:spPr bwMode="auto">
            <a:xfrm>
              <a:off x="1973" y="2355"/>
              <a:ext cx="1833" cy="213"/>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b="1"/>
                <a:t>Грузопереработка </a:t>
              </a:r>
              <a:endParaRPr lang="ru-RU" altLang="ru-RU" sz="2800" b="1"/>
            </a:p>
          </p:txBody>
        </p:sp>
        <p:sp>
          <p:nvSpPr>
            <p:cNvPr id="9" name="Text Box 10"/>
            <p:cNvSpPr txBox="1">
              <a:spLocks noChangeArrowheads="1"/>
            </p:cNvSpPr>
            <p:nvPr/>
          </p:nvSpPr>
          <p:spPr bwMode="auto">
            <a:xfrm>
              <a:off x="1973" y="2568"/>
              <a:ext cx="1833" cy="286"/>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sz="1600" b="1"/>
                <a:t>Контроль за выполнением заказов</a:t>
              </a:r>
              <a:endParaRPr lang="ru-RU" altLang="ru-RU" sz="2800" b="1"/>
            </a:p>
          </p:txBody>
        </p:sp>
        <p:sp>
          <p:nvSpPr>
            <p:cNvPr id="10" name="Text Box 11"/>
            <p:cNvSpPr txBox="1">
              <a:spLocks noChangeArrowheads="1"/>
            </p:cNvSpPr>
            <p:nvPr/>
          </p:nvSpPr>
          <p:spPr bwMode="auto">
            <a:xfrm>
              <a:off x="1973" y="2854"/>
              <a:ext cx="1833" cy="383"/>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sz="1600" b="1"/>
                <a:t>Информационное обслуживание склада</a:t>
              </a:r>
              <a:endParaRPr lang="ru-RU" altLang="ru-RU" sz="2800" b="1"/>
            </a:p>
          </p:txBody>
        </p:sp>
        <p:sp>
          <p:nvSpPr>
            <p:cNvPr id="11" name="Text Box 12"/>
            <p:cNvSpPr txBox="1">
              <a:spLocks noChangeArrowheads="1"/>
            </p:cNvSpPr>
            <p:nvPr/>
          </p:nvSpPr>
          <p:spPr bwMode="auto">
            <a:xfrm>
              <a:off x="1973" y="3237"/>
              <a:ext cx="1833" cy="382"/>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ru-RU" altLang="ru-RU" sz="1600" b="1"/>
                <a:t>Обеспечение обслуживания клиентов (оказание услуг)</a:t>
              </a:r>
              <a:endParaRPr lang="ru-RU" altLang="ru-RU" sz="2800" b="1"/>
            </a:p>
          </p:txBody>
        </p:sp>
        <p:sp>
          <p:nvSpPr>
            <p:cNvPr id="12" name="Line 13"/>
            <p:cNvSpPr>
              <a:spLocks noChangeShapeType="1"/>
            </p:cNvSpPr>
            <p:nvPr/>
          </p:nvSpPr>
          <p:spPr bwMode="auto">
            <a:xfrm flipH="1">
              <a:off x="1683" y="1878"/>
              <a:ext cx="290"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13" name="Line 14"/>
            <p:cNvSpPr>
              <a:spLocks noChangeShapeType="1"/>
            </p:cNvSpPr>
            <p:nvPr/>
          </p:nvSpPr>
          <p:spPr bwMode="auto">
            <a:xfrm flipH="1">
              <a:off x="1683" y="2164"/>
              <a:ext cx="290"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14" name="Line 15"/>
            <p:cNvSpPr>
              <a:spLocks noChangeShapeType="1"/>
            </p:cNvSpPr>
            <p:nvPr/>
          </p:nvSpPr>
          <p:spPr bwMode="auto">
            <a:xfrm>
              <a:off x="1683" y="1878"/>
              <a:ext cx="0" cy="286"/>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15" name="Line 16"/>
            <p:cNvSpPr>
              <a:spLocks noChangeShapeType="1"/>
            </p:cNvSpPr>
            <p:nvPr/>
          </p:nvSpPr>
          <p:spPr bwMode="auto">
            <a:xfrm flipH="1">
              <a:off x="1490" y="1973"/>
              <a:ext cx="193"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16" name="Text Box 17"/>
            <p:cNvSpPr txBox="1">
              <a:spLocks noChangeArrowheads="1"/>
            </p:cNvSpPr>
            <p:nvPr/>
          </p:nvSpPr>
          <p:spPr bwMode="auto">
            <a:xfrm>
              <a:off x="718" y="1782"/>
              <a:ext cx="772" cy="478"/>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nchorCtr="1"/>
            <a:lstStyle/>
            <a:p>
              <a:pPr algn="ctr"/>
              <a:r>
                <a:rPr lang="ru-RU" altLang="ru-RU" b="1"/>
                <a:t>Служба закупок</a:t>
              </a:r>
              <a:endParaRPr lang="ru-RU" altLang="ru-RU" sz="2800" b="1"/>
            </a:p>
          </p:txBody>
        </p:sp>
        <p:sp>
          <p:nvSpPr>
            <p:cNvPr id="17" name="Line 18"/>
            <p:cNvSpPr>
              <a:spLocks noChangeShapeType="1"/>
            </p:cNvSpPr>
            <p:nvPr/>
          </p:nvSpPr>
          <p:spPr bwMode="auto">
            <a:xfrm flipH="1">
              <a:off x="3806" y="2663"/>
              <a:ext cx="290"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18" name="Line 19"/>
            <p:cNvSpPr>
              <a:spLocks noChangeShapeType="1"/>
            </p:cNvSpPr>
            <p:nvPr/>
          </p:nvSpPr>
          <p:spPr bwMode="auto">
            <a:xfrm flipH="1">
              <a:off x="3806" y="3046"/>
              <a:ext cx="290"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19" name="Line 20"/>
            <p:cNvSpPr>
              <a:spLocks noChangeShapeType="1"/>
            </p:cNvSpPr>
            <p:nvPr/>
          </p:nvSpPr>
          <p:spPr bwMode="auto">
            <a:xfrm flipH="1">
              <a:off x="3806" y="3428"/>
              <a:ext cx="290"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20" name="Line 21"/>
            <p:cNvSpPr>
              <a:spLocks noChangeShapeType="1"/>
            </p:cNvSpPr>
            <p:nvPr/>
          </p:nvSpPr>
          <p:spPr bwMode="auto">
            <a:xfrm>
              <a:off x="4096" y="2663"/>
              <a:ext cx="0" cy="765"/>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21" name="Line 22"/>
            <p:cNvSpPr>
              <a:spLocks noChangeShapeType="1"/>
            </p:cNvSpPr>
            <p:nvPr/>
          </p:nvSpPr>
          <p:spPr bwMode="auto">
            <a:xfrm flipH="1">
              <a:off x="4096" y="3046"/>
              <a:ext cx="386" cy="0"/>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sp>
          <p:nvSpPr>
            <p:cNvPr id="22" name="Text Box 23"/>
            <p:cNvSpPr txBox="1">
              <a:spLocks noChangeArrowheads="1"/>
            </p:cNvSpPr>
            <p:nvPr/>
          </p:nvSpPr>
          <p:spPr bwMode="auto">
            <a:xfrm>
              <a:off x="4482" y="2759"/>
              <a:ext cx="772" cy="478"/>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nchorCtr="1"/>
            <a:lstStyle/>
            <a:p>
              <a:pPr algn="ctr"/>
              <a:r>
                <a:rPr lang="ru-RU" altLang="ru-RU" b="1"/>
                <a:t>Служба продаж</a:t>
              </a:r>
              <a:endParaRPr lang="ru-RU" altLang="ru-RU" sz="2800" b="1"/>
            </a:p>
          </p:txBody>
        </p:sp>
        <p:sp>
          <p:nvSpPr>
            <p:cNvPr id="23" name="Line 24"/>
            <p:cNvSpPr>
              <a:spLocks noChangeShapeType="1"/>
            </p:cNvSpPr>
            <p:nvPr/>
          </p:nvSpPr>
          <p:spPr bwMode="auto">
            <a:xfrm>
              <a:off x="2841" y="1495"/>
              <a:ext cx="0" cy="287"/>
            </a:xfrm>
            <a:prstGeom prst="line">
              <a:avLst/>
            </a:prstGeom>
            <a:ln>
              <a:headEnd/>
              <a:tailEnd/>
            </a:ln>
          </p:spPr>
          <p:style>
            <a:lnRef idx="1">
              <a:schemeClr val="dk1"/>
            </a:lnRef>
            <a:fillRef idx="2">
              <a:schemeClr val="dk1"/>
            </a:fillRef>
            <a:effectRef idx="1">
              <a:schemeClr val="dk1"/>
            </a:effectRef>
            <a:fontRef idx="minor">
              <a:schemeClr val="dk1"/>
            </a:fontRef>
          </p:style>
          <p:txBody>
            <a:bodyPr/>
            <a:lstStyle/>
            <a:p>
              <a:endParaRPr lang="ru-RU" sz="2800"/>
            </a:p>
          </p:txBody>
        </p:sp>
      </p:grpSp>
    </p:spTree>
    <p:extLst>
      <p:ext uri="{BB962C8B-B14F-4D97-AF65-F5344CB8AC3E}">
        <p14:creationId xmlns:p14="http://schemas.microsoft.com/office/powerpoint/2010/main" val="3440208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107950" y="922338"/>
            <a:ext cx="8856663"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gn="ctr" eaLnBrk="1" hangingPunct="1"/>
            <a:r>
              <a:rPr lang="ru-RU" altLang="ru-RU" sz="3200" dirty="0"/>
              <a:t>Приблизительно </a:t>
            </a:r>
            <a:r>
              <a:rPr lang="ru-RU" altLang="ru-RU" sz="3200" dirty="0" err="1"/>
              <a:t>логистичесский</a:t>
            </a:r>
            <a:r>
              <a:rPr lang="ru-RU" altLang="ru-RU" sz="3200" dirty="0"/>
              <a:t> процесс можно поделить на три части:</a:t>
            </a:r>
          </a:p>
          <a:p>
            <a:pPr algn="ctr" eaLnBrk="1" hangingPunct="1"/>
            <a:endParaRPr lang="ru-RU" altLang="ru-RU" sz="3200" dirty="0"/>
          </a:p>
          <a:p>
            <a:pPr algn="ctr" eaLnBrk="1" hangingPunct="1">
              <a:buFontTx/>
              <a:buAutoNum type="arabicParenR"/>
            </a:pPr>
            <a:r>
              <a:rPr lang="ru-RU" altLang="ru-RU" sz="3200" dirty="0"/>
              <a:t>операции, регулирующие службы закупки;</a:t>
            </a:r>
          </a:p>
          <a:p>
            <a:pPr algn="ctr" eaLnBrk="1" hangingPunct="1">
              <a:buFontTx/>
              <a:buAutoNum type="arabicParenR"/>
            </a:pPr>
            <a:endParaRPr lang="ru-RU" altLang="ru-RU" sz="3200" dirty="0"/>
          </a:p>
          <a:p>
            <a:pPr algn="ctr" eaLnBrk="1" hangingPunct="1">
              <a:buFontTx/>
              <a:buAutoNum type="arabicParenR" startAt="2"/>
            </a:pPr>
            <a:r>
              <a:rPr lang="ru-RU" altLang="ru-RU" sz="3200" dirty="0"/>
              <a:t>операции, напрямую находящиеся в связи с переработкой груза и его документацией;</a:t>
            </a:r>
          </a:p>
          <a:p>
            <a:pPr algn="ctr" eaLnBrk="1" hangingPunct="1">
              <a:buFontTx/>
              <a:buAutoNum type="arabicParenR" startAt="2"/>
            </a:pPr>
            <a:endParaRPr lang="ru-RU" altLang="ru-RU" sz="3200" dirty="0"/>
          </a:p>
          <a:p>
            <a:pPr algn="ctr" eaLnBrk="1" hangingPunct="1"/>
            <a:r>
              <a:rPr lang="ru-RU" altLang="ru-RU" sz="3200" dirty="0"/>
              <a:t>3)   операции, регулирующие службы продаж. </a:t>
            </a:r>
          </a:p>
        </p:txBody>
      </p:sp>
    </p:spTree>
    <p:extLst>
      <p:ext uri="{BB962C8B-B14F-4D97-AF65-F5344CB8AC3E}">
        <p14:creationId xmlns:p14="http://schemas.microsoft.com/office/powerpoint/2010/main" val="899624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179388" y="1662113"/>
            <a:ext cx="8785225"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altLang="ru-RU" sz="3200" dirty="0"/>
              <a:t>К логистическим процессам относят: разгрузку и приемку грузов, </a:t>
            </a:r>
            <a:r>
              <a:rPr lang="ru-RU" altLang="ru-RU" sz="3200" dirty="0" err="1"/>
              <a:t>внутрискладскую</a:t>
            </a:r>
            <a:r>
              <a:rPr lang="ru-RU" altLang="ru-RU" sz="3200" dirty="0"/>
              <a:t> транспортировку, складирование и хранение, комплектацию заказов и отгрузку, транспортировку и экспедицию заказов, сбор и доставку пустых </a:t>
            </a:r>
            <a:r>
              <a:rPr lang="ru-RU" altLang="ru-RU" sz="3200" dirty="0" err="1"/>
              <a:t>товароносителей</a:t>
            </a:r>
            <a:r>
              <a:rPr lang="ru-RU" altLang="ru-RU" sz="3200" dirty="0"/>
              <a:t>, информационное обслуживание склада.</a:t>
            </a:r>
          </a:p>
        </p:txBody>
      </p:sp>
    </p:spTree>
    <p:extLst>
      <p:ext uri="{BB962C8B-B14F-4D97-AF65-F5344CB8AC3E}">
        <p14:creationId xmlns:p14="http://schemas.microsoft.com/office/powerpoint/2010/main" val="2102942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idx="4294967295"/>
          </p:nvPr>
        </p:nvSpPr>
        <p:spPr>
          <a:xfrm>
            <a:off x="6085" y="0"/>
            <a:ext cx="9137915" cy="476672"/>
          </a:xfrm>
        </p:spPr>
        <p:txBody>
          <a:bodyPr>
            <a:normAutofit fontScale="90000"/>
          </a:bodyPr>
          <a:lstStyle/>
          <a:p>
            <a:r>
              <a:rPr lang="ru-RU" altLang="ru-RU" sz="2400" b="1" i="1" dirty="0">
                <a:solidFill>
                  <a:schemeClr val="tx1"/>
                </a:solidFill>
              </a:rPr>
              <a:t>ПОКАЗАТЕЛИ ЭФФЕКТИВНОСТИ ЛОГИСТИЧЕСКОГО ПРОЦЕССА НА СКЛАДЕ</a:t>
            </a:r>
          </a:p>
        </p:txBody>
      </p:sp>
      <p:graphicFrame>
        <p:nvGraphicFramePr>
          <p:cNvPr id="171040" name="Group 32"/>
          <p:cNvGraphicFramePr>
            <a:graphicFrameLocks noGrp="1"/>
          </p:cNvGraphicFramePr>
          <p:nvPr>
            <p:ph/>
            <p:extLst>
              <p:ext uri="{D42A27DB-BD31-4B8C-83A1-F6EECF244321}">
                <p14:modId xmlns:p14="http://schemas.microsoft.com/office/powerpoint/2010/main" val="3024559076"/>
              </p:ext>
            </p:extLst>
          </p:nvPr>
        </p:nvGraphicFramePr>
        <p:xfrm>
          <a:off x="179512" y="420624"/>
          <a:ext cx="8712968" cy="6437376"/>
        </p:xfrm>
        <a:graphic>
          <a:graphicData uri="http://schemas.openxmlformats.org/drawingml/2006/table">
            <a:tbl>
              <a:tblPr/>
              <a:tblGrid>
                <a:gridCol w="300448"/>
                <a:gridCol w="2651880"/>
                <a:gridCol w="5760640"/>
              </a:tblGrid>
              <a:tr h="945624">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Показатели, характеризующие степень удовлетворения потребителя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Количество возвратов товара</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smtClean="0">
                          <a:ln>
                            <a:noFill/>
                          </a:ln>
                          <a:solidFill>
                            <a:schemeClr val="tx1"/>
                          </a:solidFill>
                          <a:effectLst/>
                          <a:latin typeface="Arial" charset="0"/>
                        </a:rPr>
                        <a:t>Число задержек отгрузки партий товаров</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smtClean="0">
                          <a:ln>
                            <a:noFill/>
                          </a:ln>
                          <a:solidFill>
                            <a:schemeClr val="tx1"/>
                          </a:solidFill>
                          <a:effectLst/>
                          <a:latin typeface="Arial" charset="0"/>
                        </a:rPr>
                        <a:t>Количество претензий покупателей</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smtClean="0">
                          <a:ln>
                            <a:noFill/>
                          </a:ln>
                          <a:solidFill>
                            <a:schemeClr val="tx1"/>
                          </a:solidFill>
                          <a:effectLst/>
                          <a:latin typeface="Arial" charset="0"/>
                        </a:rPr>
                        <a:t>Показатели, характеризующие уровень сервиса</a:t>
                      </a:r>
                      <a:endParaRPr kumimoji="0" lang="ru-RU" alt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Показатели, отражающие качество работы склада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smtClean="0">
                          <a:ln>
                            <a:noFill/>
                          </a:ln>
                          <a:solidFill>
                            <a:schemeClr val="tx1"/>
                          </a:solidFill>
                          <a:effectLst/>
                          <a:latin typeface="Arial" charset="0"/>
                        </a:rPr>
                        <a:t>Показатели точности выполнения заказов </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smtClean="0">
                          <a:ln>
                            <a:noFill/>
                          </a:ln>
                          <a:solidFill>
                            <a:schemeClr val="tx1"/>
                          </a:solidFill>
                          <a:effectLst/>
                          <a:latin typeface="Arial" charset="0"/>
                        </a:rPr>
                        <a:t>Соблюдение внутреннего режима работы склада</a:t>
                      </a:r>
                      <a:endParaRPr kumimoji="0" lang="ru-RU" alt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Количественные временные показатели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Время выполнения заказов </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dirty="0" smtClean="0">
                          <a:ln>
                            <a:noFill/>
                          </a:ln>
                          <a:solidFill>
                            <a:schemeClr val="tx1"/>
                          </a:solidFill>
                          <a:effectLst/>
                          <a:latin typeface="Arial" charset="0"/>
                        </a:rPr>
                        <a:t>Время обработки заказов</a:t>
                      </a: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1800" b="0" i="0" u="none" strike="noStrike" cap="none" normalizeH="0" baseline="0" dirty="0" smtClean="0">
                          <a:ln>
                            <a:noFill/>
                          </a:ln>
                          <a:solidFill>
                            <a:schemeClr val="tx1"/>
                          </a:solidFill>
                          <a:effectLst/>
                          <a:latin typeface="Arial" charset="0"/>
                        </a:rPr>
                        <a:t>Время доставки заказов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Показатели затрат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fontAlgn="base"/>
                      <a:r>
                        <a:rPr lang="ru-RU" sz="1800" kern="1200" dirty="0" smtClean="0">
                          <a:solidFill>
                            <a:schemeClr val="tx1"/>
                          </a:solidFill>
                          <a:effectLst/>
                          <a:latin typeface="Arial" charset="0"/>
                          <a:ea typeface="+mn-ea"/>
                          <a:cs typeface="+mn-cs"/>
                        </a:rPr>
                        <a:t>Затраты на запасы</a:t>
                      </a:r>
                    </a:p>
                    <a:p>
                      <a:pPr fontAlgn="base"/>
                      <a:r>
                        <a:rPr lang="ru-RU" sz="1800" kern="1200" dirty="0" smtClean="0">
                          <a:solidFill>
                            <a:schemeClr val="tx1"/>
                          </a:solidFill>
                          <a:effectLst/>
                          <a:latin typeface="Arial" charset="0"/>
                          <a:ea typeface="+mn-ea"/>
                          <a:cs typeface="+mn-cs"/>
                        </a:rPr>
                        <a:t>Затраты на </a:t>
                      </a:r>
                      <a:r>
                        <a:rPr lang="ru-RU" sz="1800" kern="1200" dirty="0" err="1" smtClean="0">
                          <a:solidFill>
                            <a:schemeClr val="tx1"/>
                          </a:solidFill>
                          <a:effectLst/>
                          <a:latin typeface="Arial" charset="0"/>
                          <a:ea typeface="+mn-ea"/>
                          <a:cs typeface="+mn-cs"/>
                        </a:rPr>
                        <a:t>внутрискладское</a:t>
                      </a:r>
                      <a:r>
                        <a:rPr lang="ru-RU" sz="1800" kern="1200" dirty="0" smtClean="0">
                          <a:solidFill>
                            <a:schemeClr val="tx1"/>
                          </a:solidFill>
                          <a:effectLst/>
                          <a:latin typeface="Arial" charset="0"/>
                          <a:ea typeface="+mn-ea"/>
                          <a:cs typeface="+mn-cs"/>
                        </a:rPr>
                        <a:t> перемещение</a:t>
                      </a:r>
                    </a:p>
                    <a:p>
                      <a:r>
                        <a:rPr lang="ru-RU" sz="1800" kern="1200" dirty="0" smtClean="0">
                          <a:solidFill>
                            <a:schemeClr val="tx1"/>
                          </a:solidFill>
                          <a:effectLst/>
                          <a:latin typeface="Arial" charset="0"/>
                          <a:ea typeface="+mn-ea"/>
                          <a:cs typeface="+mn-cs"/>
                        </a:rPr>
                        <a:t>Затраты на </a:t>
                      </a:r>
                      <a:r>
                        <a:rPr lang="ru-RU" sz="1800" kern="1200" dirty="0" err="1" smtClean="0">
                          <a:solidFill>
                            <a:schemeClr val="tx1"/>
                          </a:solidFill>
                          <a:effectLst/>
                          <a:latin typeface="Arial" charset="0"/>
                          <a:ea typeface="+mn-ea"/>
                          <a:cs typeface="+mn-cs"/>
                        </a:rPr>
                        <a:t>грузопереработку</a:t>
                      </a:r>
                      <a:r>
                        <a:rPr lang="ru-RU" sz="1800" kern="1200" dirty="0" smtClean="0">
                          <a:solidFill>
                            <a:schemeClr val="tx1"/>
                          </a:solidFill>
                          <a:effectLst/>
                          <a:latin typeface="Arial" charset="0"/>
                          <a:ea typeface="+mn-ea"/>
                          <a:cs typeface="+mn-cs"/>
                        </a:rPr>
                        <a:t> и хранение </a:t>
                      </a:r>
                      <a:endParaRPr kumimoji="0" lang="ru-RU" alt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1800" b="0" i="0" u="none" strike="noStrike" cap="none" normalizeH="0" baseline="0" dirty="0" smtClean="0">
                          <a:ln>
                            <a:noFill/>
                          </a:ln>
                          <a:solidFill>
                            <a:schemeClr val="tx1"/>
                          </a:solidFill>
                          <a:effectLst/>
                          <a:latin typeface="Arial" charset="0"/>
                        </a:rPr>
                        <a:t>Финансово-экономические показатели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400">
                          <a:solidFill>
                            <a:schemeClr val="tx1"/>
                          </a:solidFill>
                          <a:effectLst>
                            <a:outerShdw blurRad="38100" dist="38100" dir="2700000" algn="tl">
                              <a:srgbClr val="000000"/>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effectLst>
                            <a:outerShdw blurRad="38100" dist="38100" dir="2700000" algn="tl">
                              <a:srgbClr val="000000"/>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charset="0"/>
                        </a:defRPr>
                      </a:lvl9pPr>
                    </a:lstStyle>
                    <a:p>
                      <a:pPr fontAlgn="base"/>
                      <a:r>
                        <a:rPr lang="ru-RU" sz="1800" kern="1200" dirty="0" smtClean="0">
                          <a:solidFill>
                            <a:schemeClr val="tx1"/>
                          </a:solidFill>
                          <a:effectLst/>
                          <a:latin typeface="Arial" charset="0"/>
                          <a:ea typeface="+mn-ea"/>
                          <a:cs typeface="+mn-cs"/>
                        </a:rPr>
                        <a:t>Оборачиваемость среднего запаса </a:t>
                      </a:r>
                    </a:p>
                    <a:p>
                      <a:pPr fontAlgn="base"/>
                      <a:r>
                        <a:rPr lang="ru-RU" sz="1800" kern="1200" dirty="0" smtClean="0">
                          <a:solidFill>
                            <a:schemeClr val="tx1"/>
                          </a:solidFill>
                          <a:effectLst/>
                          <a:latin typeface="Arial" charset="0"/>
                          <a:ea typeface="+mn-ea"/>
                          <a:cs typeface="+mn-cs"/>
                        </a:rPr>
                        <a:t>Средний уровень запасов на складе</a:t>
                      </a:r>
                    </a:p>
                    <a:p>
                      <a:pPr fontAlgn="base"/>
                      <a:r>
                        <a:rPr lang="ru-RU" sz="1800" kern="1200" dirty="0" smtClean="0">
                          <a:solidFill>
                            <a:schemeClr val="tx1"/>
                          </a:solidFill>
                          <a:effectLst/>
                          <a:latin typeface="Arial" charset="0"/>
                          <a:ea typeface="+mn-ea"/>
                          <a:cs typeface="+mn-cs"/>
                        </a:rPr>
                        <a:t>Использование объема склада </a:t>
                      </a:r>
                    </a:p>
                    <a:p>
                      <a:pPr fontAlgn="base"/>
                      <a:r>
                        <a:rPr lang="ru-RU" sz="1800" kern="1200" dirty="0" smtClean="0">
                          <a:solidFill>
                            <a:schemeClr val="tx1"/>
                          </a:solidFill>
                          <a:effectLst/>
                          <a:latin typeface="Arial" charset="0"/>
                          <a:ea typeface="+mn-ea"/>
                          <a:cs typeface="+mn-cs"/>
                        </a:rPr>
                        <a:t>Затраты на единицу товарооборота за год </a:t>
                      </a:r>
                    </a:p>
                    <a:p>
                      <a:pPr fontAlgn="base"/>
                      <a:r>
                        <a:rPr lang="ru-RU" sz="1800" kern="1200" dirty="0" smtClean="0">
                          <a:solidFill>
                            <a:schemeClr val="tx1"/>
                          </a:solidFill>
                          <a:effectLst/>
                          <a:latin typeface="Arial" charset="0"/>
                          <a:ea typeface="+mn-ea"/>
                          <a:cs typeface="+mn-cs"/>
                        </a:rPr>
                        <a:t>Срок окупаемости инвестиций  </a:t>
                      </a:r>
                    </a:p>
                    <a:p>
                      <a:r>
                        <a:rPr lang="ru-RU" sz="1800" kern="1200" dirty="0" smtClean="0">
                          <a:solidFill>
                            <a:schemeClr val="tx1"/>
                          </a:solidFill>
                          <a:effectLst/>
                          <a:latin typeface="Arial" charset="0"/>
                          <a:ea typeface="+mn-ea"/>
                          <a:cs typeface="+mn-cs"/>
                        </a:rPr>
                        <a:t>Затраты на </a:t>
                      </a:r>
                      <a:r>
                        <a:rPr lang="ru-RU" sz="1800" kern="1200" dirty="0" err="1" smtClean="0">
                          <a:solidFill>
                            <a:schemeClr val="tx1"/>
                          </a:solidFill>
                          <a:effectLst/>
                          <a:latin typeface="Arial" charset="0"/>
                          <a:ea typeface="+mn-ea"/>
                          <a:cs typeface="+mn-cs"/>
                        </a:rPr>
                        <a:t>комиссионирование</a:t>
                      </a:r>
                      <a:r>
                        <a:rPr lang="ru-RU" sz="1800" kern="1200" dirty="0" smtClean="0">
                          <a:solidFill>
                            <a:schemeClr val="tx1"/>
                          </a:solidFill>
                          <a:effectLst/>
                          <a:latin typeface="Arial" charset="0"/>
                          <a:ea typeface="+mn-ea"/>
                          <a:cs typeface="+mn-cs"/>
                        </a:rPr>
                        <a:t>, упаковку и </a:t>
                      </a:r>
                      <a:r>
                        <a:rPr lang="ru-RU" sz="1800" kern="1200" dirty="0" err="1" smtClean="0">
                          <a:solidFill>
                            <a:schemeClr val="tx1"/>
                          </a:solidFill>
                          <a:effectLst/>
                          <a:latin typeface="Arial" charset="0"/>
                          <a:ea typeface="+mn-ea"/>
                          <a:cs typeface="+mn-cs"/>
                        </a:rPr>
                        <a:t>др</a:t>
                      </a:r>
                      <a:endParaRPr kumimoji="0" lang="ru-RU" alt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703267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346" y="6154639"/>
            <a:ext cx="8229600" cy="725470"/>
          </a:xfrm>
          <a:ln>
            <a:noFill/>
          </a:ln>
        </p:spPr>
        <p:style>
          <a:lnRef idx="2">
            <a:schemeClr val="dk1"/>
          </a:lnRef>
          <a:fillRef idx="1">
            <a:schemeClr val="lt1"/>
          </a:fillRef>
          <a:effectRef idx="0">
            <a:schemeClr val="dk1"/>
          </a:effectRef>
          <a:fontRef idx="minor">
            <a:schemeClr val="dk1"/>
          </a:fontRef>
        </p:style>
        <p:txBody>
          <a:bodyPr>
            <a:noAutofit/>
          </a:bodyPr>
          <a:lstStyle/>
          <a:p>
            <a:r>
              <a:rPr lang="ru-RU" sz="2400" dirty="0" smtClean="0">
                <a:solidFill>
                  <a:schemeClr val="tx1"/>
                </a:solidFill>
                <a:latin typeface="Times New Roman" pitchFamily="18" charset="0"/>
                <a:cs typeface="Times New Roman" pitchFamily="18" charset="0"/>
              </a:rPr>
              <a:t>Место логистики складирования среди функциональных областей логистики</a:t>
            </a:r>
            <a:endParaRPr lang="en-US" sz="2400" dirty="0">
              <a:solidFill>
                <a:schemeClr val="tx1"/>
              </a:solidFill>
              <a:latin typeface="Times New Roman" pitchFamily="18" charset="0"/>
              <a:cs typeface="Times New Roman" pitchFamily="18" charset="0"/>
            </a:endParaRPr>
          </a:p>
        </p:txBody>
      </p:sp>
      <p:grpSp>
        <p:nvGrpSpPr>
          <p:cNvPr id="6" name="Группа 5"/>
          <p:cNvGrpSpPr/>
          <p:nvPr/>
        </p:nvGrpSpPr>
        <p:grpSpPr>
          <a:xfrm>
            <a:off x="33037" y="682501"/>
            <a:ext cx="9144000" cy="5012802"/>
            <a:chOff x="33037" y="682501"/>
            <a:chExt cx="9144000" cy="5012802"/>
          </a:xfrm>
        </p:grpSpPr>
        <p:sp>
          <p:nvSpPr>
            <p:cNvPr id="3" name="TextBox 2"/>
            <p:cNvSpPr txBox="1"/>
            <p:nvPr/>
          </p:nvSpPr>
          <p:spPr>
            <a:xfrm>
              <a:off x="247319" y="682501"/>
              <a:ext cx="1266693" cy="646331"/>
            </a:xfrm>
            <a:prstGeom prst="rect">
              <a:avLst/>
            </a:prstGeom>
            <a:noFill/>
          </p:spPr>
          <p:txBody>
            <a:bodyPr wrap="none" rtlCol="0">
              <a:spAutoFit/>
            </a:bodyPr>
            <a:lstStyle/>
            <a:p>
              <a:r>
                <a:rPr lang="ru-RU" dirty="0" smtClean="0"/>
                <a:t>Логистика </a:t>
              </a:r>
            </a:p>
            <a:p>
              <a:r>
                <a:rPr lang="ru-RU" dirty="0" smtClean="0"/>
                <a:t>снабжения</a:t>
              </a:r>
              <a:endParaRPr lang="en-US" dirty="0"/>
            </a:p>
          </p:txBody>
        </p:sp>
        <p:sp>
          <p:nvSpPr>
            <p:cNvPr id="4" name="TextBox 3"/>
            <p:cNvSpPr txBox="1"/>
            <p:nvPr/>
          </p:nvSpPr>
          <p:spPr>
            <a:xfrm>
              <a:off x="2247583" y="896815"/>
              <a:ext cx="3051605" cy="369332"/>
            </a:xfrm>
            <a:prstGeom prst="rect">
              <a:avLst/>
            </a:prstGeom>
            <a:noFill/>
          </p:spPr>
          <p:txBody>
            <a:bodyPr wrap="none" rtlCol="0">
              <a:spAutoFit/>
            </a:bodyPr>
            <a:lstStyle/>
            <a:p>
              <a:r>
                <a:rPr lang="ru-RU" dirty="0" smtClean="0"/>
                <a:t>Логистика производственная</a:t>
              </a:r>
              <a:endParaRPr lang="en-US" dirty="0"/>
            </a:p>
          </p:txBody>
        </p:sp>
        <p:sp>
          <p:nvSpPr>
            <p:cNvPr id="5" name="TextBox 4"/>
            <p:cNvSpPr txBox="1"/>
            <p:nvPr/>
          </p:nvSpPr>
          <p:spPr>
            <a:xfrm>
              <a:off x="5896139" y="968253"/>
              <a:ext cx="3280898" cy="369332"/>
            </a:xfrm>
            <a:prstGeom prst="rect">
              <a:avLst/>
            </a:prstGeom>
            <a:noFill/>
          </p:spPr>
          <p:txBody>
            <a:bodyPr wrap="none" rtlCol="0">
              <a:spAutoFit/>
            </a:bodyPr>
            <a:lstStyle/>
            <a:p>
              <a:r>
                <a:rPr lang="ru-RU" dirty="0" smtClean="0"/>
                <a:t>Логистика распределительная</a:t>
              </a:r>
              <a:endParaRPr lang="en-US" dirty="0"/>
            </a:p>
          </p:txBody>
        </p:sp>
        <p:cxnSp>
          <p:nvCxnSpPr>
            <p:cNvPr id="7" name="Прямая соединительная линия 6"/>
            <p:cNvCxnSpPr/>
            <p:nvPr/>
          </p:nvCxnSpPr>
          <p:spPr>
            <a:xfrm rot="5400000">
              <a:off x="212394" y="2503376"/>
              <a:ext cx="3071834" cy="15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a:off x="4570112" y="2217624"/>
              <a:ext cx="2500330" cy="15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3037" y="1396881"/>
              <a:ext cx="171448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1747517" y="1396881"/>
              <a:ext cx="4000528"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819483" y="1396881"/>
              <a:ext cx="3143272"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33037" y="1825509"/>
              <a:ext cx="771492" cy="40862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Скругленный прямоугольник 16"/>
            <p:cNvSpPr/>
            <p:nvPr/>
          </p:nvSpPr>
          <p:spPr>
            <a:xfrm>
              <a:off x="33037" y="2397013"/>
              <a:ext cx="1000100"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Материалы</a:t>
              </a:r>
              <a:endParaRPr lang="en-US" dirty="0">
                <a:solidFill>
                  <a:schemeClr val="tx1"/>
                </a:solidFill>
              </a:endParaRPr>
            </a:p>
          </p:txBody>
        </p:sp>
        <p:sp>
          <p:nvSpPr>
            <p:cNvPr id="18" name="Скругленный прямоугольник 17"/>
            <p:cNvSpPr/>
            <p:nvPr/>
          </p:nvSpPr>
          <p:spPr>
            <a:xfrm>
              <a:off x="33037" y="3254269"/>
              <a:ext cx="1142976" cy="857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Комплектующие</a:t>
              </a:r>
              <a:endParaRPr lang="en-US" dirty="0">
                <a:solidFill>
                  <a:schemeClr val="tx1"/>
                </a:solidFill>
              </a:endParaRPr>
            </a:p>
          </p:txBody>
        </p:sp>
        <p:sp>
          <p:nvSpPr>
            <p:cNvPr id="20" name="TextBox 19"/>
            <p:cNvSpPr txBox="1"/>
            <p:nvPr/>
          </p:nvSpPr>
          <p:spPr>
            <a:xfrm>
              <a:off x="1890393" y="1968385"/>
              <a:ext cx="1658146" cy="132343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dirty="0" smtClean="0"/>
                <a:t>Склад</a:t>
              </a:r>
            </a:p>
            <a:p>
              <a:r>
                <a:rPr lang="ru-RU" sz="1600" dirty="0" smtClean="0"/>
                <a:t> сырья, </a:t>
              </a:r>
            </a:p>
            <a:p>
              <a:r>
                <a:rPr lang="ru-RU" sz="1600" dirty="0" smtClean="0"/>
                <a:t>материалов,</a:t>
              </a:r>
            </a:p>
            <a:p>
              <a:r>
                <a:rPr lang="ru-RU" sz="1600" dirty="0" smtClean="0"/>
                <a:t>комплектующих,</a:t>
              </a:r>
            </a:p>
            <a:p>
              <a:r>
                <a:rPr lang="ru-RU" sz="1600" dirty="0" smtClean="0"/>
                <a:t> </a:t>
              </a:r>
              <a:r>
                <a:rPr lang="ru-RU" sz="1600" dirty="0" err="1" smtClean="0"/>
                <a:t>вспомог</a:t>
              </a:r>
              <a:r>
                <a:rPr lang="ru-RU" sz="1600" dirty="0" smtClean="0"/>
                <a:t>. матер.</a:t>
              </a:r>
              <a:endParaRPr lang="en-US" sz="1600" dirty="0"/>
            </a:p>
          </p:txBody>
        </p:sp>
        <p:sp>
          <p:nvSpPr>
            <p:cNvPr id="24" name="TextBox 23"/>
            <p:cNvSpPr txBox="1"/>
            <p:nvPr/>
          </p:nvSpPr>
          <p:spPr>
            <a:xfrm>
              <a:off x="3747781" y="1754071"/>
              <a:ext cx="461665" cy="1475084"/>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vert" wrap="none" rtlCol="0">
              <a:spAutoFit/>
            </a:bodyPr>
            <a:lstStyle/>
            <a:p>
              <a:r>
                <a:rPr lang="ru-RU" dirty="0" smtClean="0"/>
                <a:t>Производство</a:t>
              </a:r>
              <a:endParaRPr lang="en-US" dirty="0"/>
            </a:p>
          </p:txBody>
        </p:sp>
        <p:sp>
          <p:nvSpPr>
            <p:cNvPr id="26" name="TextBox 25"/>
            <p:cNvSpPr txBox="1"/>
            <p:nvPr/>
          </p:nvSpPr>
          <p:spPr>
            <a:xfrm>
              <a:off x="4462161" y="2182699"/>
              <a:ext cx="1255152" cy="923330"/>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Склад </a:t>
              </a:r>
            </a:p>
            <a:p>
              <a:r>
                <a:rPr lang="ru-RU" dirty="0" smtClean="0"/>
                <a:t>готовой </a:t>
              </a:r>
            </a:p>
            <a:p>
              <a:r>
                <a:rPr lang="ru-RU" dirty="0" smtClean="0"/>
                <a:t>продукции</a:t>
              </a:r>
              <a:endParaRPr lang="en-US" dirty="0"/>
            </a:p>
          </p:txBody>
        </p:sp>
        <p:sp>
          <p:nvSpPr>
            <p:cNvPr id="27" name="TextBox 26"/>
            <p:cNvSpPr txBox="1"/>
            <p:nvPr/>
          </p:nvSpPr>
          <p:spPr>
            <a:xfrm>
              <a:off x="2890525" y="3897211"/>
              <a:ext cx="1841658" cy="92333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ru-RU" dirty="0" smtClean="0"/>
                <a:t>Склад </a:t>
              </a:r>
            </a:p>
            <a:p>
              <a:pPr algn="ctr"/>
              <a:r>
                <a:rPr lang="ru-RU" dirty="0" smtClean="0"/>
                <a:t>промежуточного</a:t>
              </a:r>
            </a:p>
            <a:p>
              <a:pPr algn="ctr"/>
              <a:r>
                <a:rPr lang="ru-RU" dirty="0" smtClean="0"/>
                <a:t> производства</a:t>
              </a:r>
              <a:endParaRPr lang="en-US" dirty="0"/>
            </a:p>
          </p:txBody>
        </p:sp>
        <p:cxnSp>
          <p:nvCxnSpPr>
            <p:cNvPr id="29" name="Прямая со стрелкой 28"/>
            <p:cNvCxnSpPr/>
            <p:nvPr/>
          </p:nvCxnSpPr>
          <p:spPr>
            <a:xfrm>
              <a:off x="33037" y="5254533"/>
              <a:ext cx="171448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7319" y="5325971"/>
              <a:ext cx="1390124" cy="369332"/>
            </a:xfrm>
            <a:prstGeom prst="rect">
              <a:avLst/>
            </a:prstGeom>
            <a:noFill/>
          </p:spPr>
          <p:txBody>
            <a:bodyPr wrap="none" rtlCol="0">
              <a:spAutoFit/>
            </a:bodyPr>
            <a:lstStyle/>
            <a:p>
              <a:r>
                <a:rPr lang="ru-RU" dirty="0" smtClean="0"/>
                <a:t>Поставщики</a:t>
              </a:r>
              <a:endParaRPr lang="en-US" dirty="0"/>
            </a:p>
          </p:txBody>
        </p:sp>
        <p:cxnSp>
          <p:nvCxnSpPr>
            <p:cNvPr id="32" name="Прямая соединительная линия 31"/>
            <p:cNvCxnSpPr/>
            <p:nvPr/>
          </p:nvCxnSpPr>
          <p:spPr>
            <a:xfrm rot="5400000">
              <a:off x="1105369" y="4683029"/>
              <a:ext cx="1285090" cy="79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6" idx="3"/>
            </p:cNvCxnSpPr>
            <p:nvPr/>
          </p:nvCxnSpPr>
          <p:spPr>
            <a:xfrm>
              <a:off x="804529" y="2029821"/>
              <a:ext cx="1085864" cy="3671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7" idx="3"/>
              <a:endCxn id="20" idx="1"/>
            </p:cNvCxnSpPr>
            <p:nvPr/>
          </p:nvCxnSpPr>
          <p:spPr>
            <a:xfrm flipV="1">
              <a:off x="1033137" y="2630105"/>
              <a:ext cx="857256" cy="1240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rot="5400000" flipH="1" flipV="1">
              <a:off x="1176013" y="2968517"/>
              <a:ext cx="714380" cy="7143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20" idx="3"/>
            </p:cNvCxnSpPr>
            <p:nvPr/>
          </p:nvCxnSpPr>
          <p:spPr>
            <a:xfrm flipV="1">
              <a:off x="3548539" y="2611327"/>
              <a:ext cx="199242" cy="187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26" idx="1"/>
            </p:cNvCxnSpPr>
            <p:nvPr/>
          </p:nvCxnSpPr>
          <p:spPr>
            <a:xfrm flipV="1">
              <a:off x="4176409" y="2644364"/>
              <a:ext cx="285752" cy="384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16200000" flipH="1">
              <a:off x="3676344" y="3540021"/>
              <a:ext cx="714381" cy="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endCxn id="26" idx="2"/>
            </p:cNvCxnSpPr>
            <p:nvPr/>
          </p:nvCxnSpPr>
          <p:spPr>
            <a:xfrm flipV="1">
              <a:off x="4033533" y="3106029"/>
              <a:ext cx="1056204" cy="7911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rot="5400000">
              <a:off x="4962227" y="4325839"/>
              <a:ext cx="1714512" cy="15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105235" y="2254137"/>
              <a:ext cx="461665" cy="105266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vert="vert" wrap="none" rtlCol="0">
              <a:spAutoFit/>
            </a:bodyPr>
            <a:lstStyle/>
            <a:p>
              <a:r>
                <a:rPr lang="ru-RU" dirty="0" smtClean="0"/>
                <a:t>Терминал</a:t>
              </a:r>
              <a:endParaRPr lang="en-US" dirty="0"/>
            </a:p>
          </p:txBody>
        </p:sp>
        <p:sp>
          <p:nvSpPr>
            <p:cNvPr id="59" name="TextBox 58"/>
            <p:cNvSpPr txBox="1"/>
            <p:nvPr/>
          </p:nvSpPr>
          <p:spPr>
            <a:xfrm>
              <a:off x="6819615" y="1468319"/>
              <a:ext cx="461665" cy="377609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vert="vert" wrap="none" rtlCol="0">
              <a:spAutoFit/>
            </a:bodyPr>
            <a:lstStyle/>
            <a:p>
              <a:r>
                <a:rPr lang="ru-RU" dirty="0" smtClean="0"/>
                <a:t>Распределительные  оптовые склады</a:t>
              </a:r>
              <a:endParaRPr lang="en-US" dirty="0"/>
            </a:p>
          </p:txBody>
        </p:sp>
        <p:sp>
          <p:nvSpPr>
            <p:cNvPr id="60" name="TextBox 59"/>
            <p:cNvSpPr txBox="1"/>
            <p:nvPr/>
          </p:nvSpPr>
          <p:spPr>
            <a:xfrm>
              <a:off x="7533995" y="1968385"/>
              <a:ext cx="461665" cy="2736327"/>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vert="vert" wrap="none" rtlCol="0">
              <a:spAutoFit/>
            </a:bodyPr>
            <a:lstStyle/>
            <a:p>
              <a:r>
                <a:rPr lang="ru-RU" dirty="0" smtClean="0"/>
                <a:t>Оптово-розничные склады</a:t>
              </a:r>
              <a:endParaRPr lang="en-US" dirty="0"/>
            </a:p>
          </p:txBody>
        </p:sp>
        <p:sp>
          <p:nvSpPr>
            <p:cNvPr id="61" name="TextBox 60"/>
            <p:cNvSpPr txBox="1"/>
            <p:nvPr/>
          </p:nvSpPr>
          <p:spPr>
            <a:xfrm>
              <a:off x="8605570" y="1611195"/>
              <a:ext cx="461665" cy="3286148"/>
            </a:xfrm>
            <a:prstGeom prst="rect">
              <a:avLst/>
            </a:prstGeom>
          </p:spPr>
          <p:style>
            <a:lnRef idx="1">
              <a:schemeClr val="accent5"/>
            </a:lnRef>
            <a:fillRef idx="2">
              <a:schemeClr val="accent5"/>
            </a:fillRef>
            <a:effectRef idx="1">
              <a:schemeClr val="accent5"/>
            </a:effectRef>
            <a:fontRef idx="minor">
              <a:schemeClr val="dk1"/>
            </a:fontRef>
          </p:style>
          <p:txBody>
            <a:bodyPr vert="vert" wrap="square" rtlCol="0">
              <a:spAutoFit/>
            </a:bodyPr>
            <a:lstStyle/>
            <a:p>
              <a:pPr algn="ctr"/>
              <a:r>
                <a:rPr lang="ru-RU" dirty="0" smtClean="0"/>
                <a:t>Потребители</a:t>
              </a:r>
              <a:endParaRPr lang="en-US" dirty="0"/>
            </a:p>
          </p:txBody>
        </p:sp>
        <p:sp>
          <p:nvSpPr>
            <p:cNvPr id="62" name="TextBox 61"/>
            <p:cNvSpPr txBox="1"/>
            <p:nvPr/>
          </p:nvSpPr>
          <p:spPr>
            <a:xfrm>
              <a:off x="7248243" y="5325971"/>
              <a:ext cx="809837" cy="369332"/>
            </a:xfrm>
            <a:prstGeom prst="rect">
              <a:avLst/>
            </a:prstGeom>
            <a:noFill/>
          </p:spPr>
          <p:txBody>
            <a:bodyPr wrap="none" rtlCol="0">
              <a:spAutoFit/>
            </a:bodyPr>
            <a:lstStyle/>
            <a:p>
              <a:r>
                <a:rPr lang="ru-RU" dirty="0" smtClean="0"/>
                <a:t>Рынок</a:t>
              </a:r>
              <a:endParaRPr lang="en-US" dirty="0"/>
            </a:p>
          </p:txBody>
        </p:sp>
        <p:cxnSp>
          <p:nvCxnSpPr>
            <p:cNvPr id="64" name="Прямая со стрелкой 63"/>
            <p:cNvCxnSpPr/>
            <p:nvPr/>
          </p:nvCxnSpPr>
          <p:spPr>
            <a:xfrm>
              <a:off x="5819483" y="5254533"/>
              <a:ext cx="3357554"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1818955" y="5254533"/>
              <a:ext cx="3857652"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61963" y="5325971"/>
              <a:ext cx="1716047" cy="369332"/>
            </a:xfrm>
            <a:prstGeom prst="rect">
              <a:avLst/>
            </a:prstGeom>
            <a:noFill/>
          </p:spPr>
          <p:txBody>
            <a:bodyPr wrap="none" rtlCol="0">
              <a:spAutoFit/>
            </a:bodyPr>
            <a:lstStyle/>
            <a:p>
              <a:r>
                <a:rPr lang="ru-RU" dirty="0" smtClean="0"/>
                <a:t>Производители</a:t>
              </a:r>
              <a:endParaRPr lang="en-US" dirty="0"/>
            </a:p>
          </p:txBody>
        </p:sp>
        <p:cxnSp>
          <p:nvCxnSpPr>
            <p:cNvPr id="71" name="Прямая со стрелкой 70"/>
            <p:cNvCxnSpPr>
              <a:stCxn id="26" idx="3"/>
            </p:cNvCxnSpPr>
            <p:nvPr/>
          </p:nvCxnSpPr>
          <p:spPr>
            <a:xfrm flipV="1">
              <a:off x="5717313" y="2611327"/>
              <a:ext cx="387922" cy="330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8" name="Прямая со стрелкой 77"/>
            <p:cNvCxnSpPr/>
            <p:nvPr/>
          </p:nvCxnSpPr>
          <p:spPr>
            <a:xfrm>
              <a:off x="6533863" y="3111393"/>
              <a:ext cx="252715" cy="451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a:stCxn id="58" idx="3"/>
            </p:cNvCxnSpPr>
            <p:nvPr/>
          </p:nvCxnSpPr>
          <p:spPr>
            <a:xfrm flipV="1">
              <a:off x="6566900" y="2754203"/>
              <a:ext cx="252715" cy="262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a:off x="6605301" y="2468451"/>
              <a:ext cx="21431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p:nvPr/>
          </p:nvCxnSpPr>
          <p:spPr>
            <a:xfrm>
              <a:off x="7319681" y="2397013"/>
              <a:ext cx="214314" cy="15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p:nvPr/>
          </p:nvCxnSpPr>
          <p:spPr>
            <a:xfrm>
              <a:off x="7319681" y="2825641"/>
              <a:ext cx="21431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a:off x="7319681" y="3182831"/>
              <a:ext cx="21431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a:off x="8034061" y="2397013"/>
              <a:ext cx="57150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p:nvPr/>
          </p:nvCxnSpPr>
          <p:spPr>
            <a:xfrm>
              <a:off x="7962623" y="2825641"/>
              <a:ext cx="642942" cy="15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a:off x="7962623" y="3111393"/>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037" y="1825509"/>
              <a:ext cx="808235" cy="369332"/>
            </a:xfrm>
            <a:prstGeom prst="rect">
              <a:avLst/>
            </a:prstGeom>
            <a:noFill/>
          </p:spPr>
          <p:txBody>
            <a:bodyPr wrap="none" rtlCol="0">
              <a:spAutoFit/>
            </a:bodyPr>
            <a:lstStyle/>
            <a:p>
              <a:r>
                <a:rPr lang="ru-RU" dirty="0" smtClean="0"/>
                <a:t>Сырье</a:t>
              </a:r>
              <a:endParaRPr lang="en-US" dirty="0"/>
            </a:p>
          </p:txBody>
        </p:sp>
      </p:grpSp>
    </p:spTree>
    <p:extLst>
      <p:ext uri="{BB962C8B-B14F-4D97-AF65-F5344CB8AC3E}">
        <p14:creationId xmlns:p14="http://schemas.microsoft.com/office/powerpoint/2010/main" val="3139963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179388" y="-183405"/>
            <a:ext cx="8964612"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gn="ctr" eaLnBrk="1" hangingPunct="1"/>
            <a:r>
              <a:rPr lang="ru-RU" altLang="ru-RU" sz="2800" dirty="0"/>
              <a:t>Выбор системы </a:t>
            </a:r>
            <a:r>
              <a:rPr lang="ru-RU" altLang="ru-RU" sz="2800" dirty="0" smtClean="0"/>
              <a:t>складирования осуществляется в </a:t>
            </a:r>
            <a:r>
              <a:rPr lang="ru-RU" altLang="ru-RU" sz="2800" dirty="0"/>
              <a:t>следующем порядке</a:t>
            </a:r>
            <a:r>
              <a:rPr lang="ru-RU" altLang="ru-RU" sz="2400" dirty="0" smtClean="0"/>
              <a:t>:</a:t>
            </a:r>
          </a:p>
          <a:p>
            <a:pPr algn="ctr" eaLnBrk="1" hangingPunct="1"/>
            <a:endParaRPr lang="ru-RU" altLang="ru-RU" sz="2400" dirty="0"/>
          </a:p>
          <a:p>
            <a:pPr algn="ctr" eaLnBrk="1" hangingPunct="1">
              <a:buFontTx/>
              <a:buAutoNum type="arabicParenR"/>
            </a:pPr>
            <a:r>
              <a:rPr lang="ru-RU" altLang="ru-RU" sz="2400" dirty="0" smtClean="0"/>
              <a:t>определяется </a:t>
            </a:r>
            <a:r>
              <a:rPr lang="ru-RU" altLang="ru-RU" sz="2400" dirty="0"/>
              <a:t>фактическое место склада в логистической цепи и его функции;</a:t>
            </a:r>
          </a:p>
          <a:p>
            <a:pPr algn="ctr" eaLnBrk="1" hangingPunct="1"/>
            <a:r>
              <a:rPr lang="ru-RU" altLang="ru-RU" sz="2400" dirty="0"/>
              <a:t>2)   определяется совокупная направленность технического состояния складской системы;</a:t>
            </a:r>
          </a:p>
          <a:p>
            <a:pPr algn="ctr" eaLnBrk="1" hangingPunct="1">
              <a:buFontTx/>
              <a:buAutoNum type="arabicParenR" startAt="3"/>
            </a:pPr>
            <a:r>
              <a:rPr lang="ru-RU" altLang="ru-RU" sz="2400" dirty="0"/>
              <a:t>определяется цель, на основании</a:t>
            </a:r>
          </a:p>
          <a:p>
            <a:pPr algn="ctr" eaLnBrk="1" hangingPunct="1"/>
            <a:r>
              <a:rPr lang="ru-RU" altLang="ru-RU" sz="2400" dirty="0"/>
              <a:t> которой разрабатывается схема складирования;</a:t>
            </a:r>
          </a:p>
          <a:p>
            <a:pPr marL="514350" indent="-514350" algn="ctr" eaLnBrk="1" hangingPunct="1">
              <a:buAutoNum type="arabicParenR" startAt="4"/>
            </a:pPr>
            <a:r>
              <a:rPr lang="ru-RU" altLang="ru-RU" sz="2400" dirty="0" smtClean="0"/>
              <a:t>выбираются </a:t>
            </a:r>
            <a:r>
              <a:rPr lang="ru-RU" altLang="ru-RU" sz="2400" dirty="0"/>
              <a:t>аспекты определенной складской системы</a:t>
            </a:r>
            <a:r>
              <a:rPr lang="ru-RU" altLang="ru-RU" sz="2400" dirty="0" smtClean="0"/>
              <a:t>;</a:t>
            </a:r>
          </a:p>
          <a:p>
            <a:pPr algn="ctr" eaLnBrk="1" hangingPunct="1"/>
            <a:r>
              <a:rPr lang="ru-RU" altLang="ru-RU" sz="2400" dirty="0" smtClean="0"/>
              <a:t>5)  проводится оценка каждого конкурентоспособного варианта с технико-экономической позиции;</a:t>
            </a:r>
          </a:p>
          <a:p>
            <a:pPr algn="ctr" eaLnBrk="1" hangingPunct="1"/>
            <a:r>
              <a:rPr lang="ru-RU" altLang="ru-RU" sz="2400" dirty="0" smtClean="0"/>
              <a:t>6)   делается предварительный отбор конкурентоспособных вариантов из всех, фактически возможных;</a:t>
            </a:r>
          </a:p>
          <a:p>
            <a:pPr algn="ctr" eaLnBrk="1" hangingPunct="1"/>
            <a:r>
              <a:rPr lang="ru-RU" altLang="ru-RU" sz="2400" dirty="0" smtClean="0"/>
              <a:t>7)   осуществляется технико-экономическая экспертиза каж­дого конкурентоспособного варианта;</a:t>
            </a:r>
          </a:p>
          <a:p>
            <a:pPr algn="ctr" eaLnBrk="1" hangingPunct="1"/>
            <a:r>
              <a:rPr lang="ru-RU" altLang="ru-RU" sz="2400" dirty="0" smtClean="0"/>
              <a:t>8) проводится выбор самого оптимального варианта.</a:t>
            </a:r>
          </a:p>
          <a:p>
            <a:pPr marL="514350" indent="-514350" algn="ctr" eaLnBrk="1" hangingPunct="1">
              <a:buAutoNum type="arabicParenR" startAt="4"/>
            </a:pPr>
            <a:endParaRPr lang="ru-RU" altLang="ru-RU" sz="2400" dirty="0"/>
          </a:p>
        </p:txBody>
      </p:sp>
    </p:spTree>
    <p:extLst>
      <p:ext uri="{BB962C8B-B14F-4D97-AF65-F5344CB8AC3E}">
        <p14:creationId xmlns:p14="http://schemas.microsoft.com/office/powerpoint/2010/main" val="1126260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358" y="6021288"/>
            <a:ext cx="8958224" cy="836712"/>
          </a:xfrm>
        </p:spPr>
        <p:txBody>
          <a:bodyPr>
            <a:noAutofit/>
          </a:bodyPr>
          <a:lstStyle/>
          <a:p>
            <a:pPr algn="ctr"/>
            <a:r>
              <a:rPr lang="ru-RU" sz="2400" dirty="0" smtClean="0"/>
              <a:t>Укрупненная схема складской системы как составной части интегральной </a:t>
            </a:r>
            <a:r>
              <a:rPr lang="ru-RU" sz="2400" dirty="0" err="1" smtClean="0"/>
              <a:t>микрологистической</a:t>
            </a:r>
            <a:r>
              <a:rPr lang="ru-RU" sz="2400" dirty="0" smtClean="0"/>
              <a:t> системы</a:t>
            </a:r>
            <a:endParaRPr lang="ru-RU" sz="2400" dirty="0"/>
          </a:p>
        </p:txBody>
      </p:sp>
      <p:grpSp>
        <p:nvGrpSpPr>
          <p:cNvPr id="90" name="Группа 89"/>
          <p:cNvGrpSpPr/>
          <p:nvPr/>
        </p:nvGrpSpPr>
        <p:grpSpPr>
          <a:xfrm>
            <a:off x="-1" y="288019"/>
            <a:ext cx="9057943" cy="5661261"/>
            <a:chOff x="142908" y="1214422"/>
            <a:chExt cx="9144000" cy="5000625"/>
          </a:xfrm>
        </p:grpSpPr>
        <p:grpSp>
          <p:nvGrpSpPr>
            <p:cNvPr id="108546" name="Group 2"/>
            <p:cNvGrpSpPr>
              <a:grpSpLocks/>
            </p:cNvGrpSpPr>
            <p:nvPr/>
          </p:nvGrpSpPr>
          <p:grpSpPr bwMode="auto">
            <a:xfrm>
              <a:off x="142908" y="1214422"/>
              <a:ext cx="9144000" cy="5000625"/>
              <a:chOff x="1458" y="1140"/>
              <a:chExt cx="14397" cy="7875"/>
            </a:xfrm>
          </p:grpSpPr>
          <p:sp>
            <p:nvSpPr>
              <p:cNvPr id="108547" name="Text Box 3"/>
              <p:cNvSpPr txBox="1">
                <a:spLocks noChangeArrowheads="1"/>
              </p:cNvSpPr>
              <p:nvPr/>
            </p:nvSpPr>
            <p:spPr bwMode="auto">
              <a:xfrm>
                <a:off x="1458" y="2670"/>
                <a:ext cx="4005" cy="4293"/>
              </a:xfrm>
              <a:prstGeom prst="rect">
                <a:avLst/>
              </a:prstGeom>
              <a:solidFill>
                <a:srgbClr val="FFFFFF"/>
              </a:solidFill>
              <a:ln w="19050">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48" name="Text Box 4"/>
              <p:cNvSpPr txBox="1">
                <a:spLocks noChangeArrowheads="1"/>
              </p:cNvSpPr>
              <p:nvPr/>
            </p:nvSpPr>
            <p:spPr bwMode="auto">
              <a:xfrm>
                <a:off x="5685" y="2685"/>
                <a:ext cx="4845" cy="4278"/>
              </a:xfrm>
              <a:prstGeom prst="rect">
                <a:avLst/>
              </a:prstGeom>
              <a:solidFill>
                <a:srgbClr val="FFFFFF"/>
              </a:solidFill>
              <a:ln w="19050">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49" name="Text Box 5"/>
              <p:cNvSpPr txBox="1">
                <a:spLocks noChangeArrowheads="1"/>
              </p:cNvSpPr>
              <p:nvPr/>
            </p:nvSpPr>
            <p:spPr bwMode="auto">
              <a:xfrm>
                <a:off x="10740" y="2685"/>
                <a:ext cx="3825" cy="4260"/>
              </a:xfrm>
              <a:prstGeom prst="rect">
                <a:avLst/>
              </a:prstGeom>
              <a:solidFill>
                <a:srgbClr val="FFFFFF"/>
              </a:solidFill>
              <a:ln w="19050">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50" name="Text Box 6"/>
              <p:cNvSpPr txBox="1">
                <a:spLocks noChangeArrowheads="1"/>
              </p:cNvSpPr>
              <p:nvPr/>
            </p:nvSpPr>
            <p:spPr bwMode="auto">
              <a:xfrm>
                <a:off x="1620" y="2823"/>
                <a:ext cx="2595" cy="35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51" name="Text Box 7"/>
              <p:cNvSpPr txBox="1">
                <a:spLocks noChangeArrowheads="1"/>
              </p:cNvSpPr>
              <p:nvPr/>
            </p:nvSpPr>
            <p:spPr bwMode="auto">
              <a:xfrm>
                <a:off x="1740" y="2985"/>
                <a:ext cx="2295" cy="870"/>
              </a:xfrm>
              <a:prstGeom prst="rect">
                <a:avLst/>
              </a:prstGeom>
              <a:solidFill>
                <a:srgbClr val="FFFFFF"/>
              </a:solidFill>
              <a:ln w="9525">
                <a:solidFill>
                  <a:srgbClr val="000000"/>
                </a:solidFill>
                <a:miter lim="800000"/>
                <a:headEnd/>
                <a:tailEnd/>
              </a:ln>
            </p:spPr>
            <p:txBody>
              <a:bodyPr vert="horz" wrap="square" lIns="18000" tIns="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rPr>
                  <a:t>Субъект</a:t>
                </a:r>
              </a:p>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(менеджеры </a:t>
                </a:r>
              </a:p>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поставщика)</a:t>
                </a:r>
                <a:endParaRPr kumimoji="0" lang="ru-RU" sz="1800" b="0" i="0" u="none" strike="noStrike" cap="none" normalizeH="0" baseline="0" dirty="0" smtClean="0">
                  <a:ln>
                    <a:noFill/>
                  </a:ln>
                  <a:solidFill>
                    <a:schemeClr val="tx1"/>
                  </a:solidFill>
                  <a:effectLst/>
                  <a:latin typeface="Arial" pitchFamily="34" charset="0"/>
                </a:endParaRPr>
              </a:p>
            </p:txBody>
          </p:sp>
          <p:sp>
            <p:nvSpPr>
              <p:cNvPr id="108552" name="Text Box 8"/>
              <p:cNvSpPr txBox="1">
                <a:spLocks noChangeArrowheads="1"/>
              </p:cNvSpPr>
              <p:nvPr/>
            </p:nvSpPr>
            <p:spPr bwMode="auto">
              <a:xfrm>
                <a:off x="1740" y="4170"/>
                <a:ext cx="2295" cy="1740"/>
              </a:xfrm>
              <a:prstGeom prst="rect">
                <a:avLst/>
              </a:prstGeom>
              <a:solidFill>
                <a:srgbClr val="FFFFFF"/>
              </a:solidFill>
              <a:ln w="9525">
                <a:solidFill>
                  <a:srgbClr val="000000"/>
                </a:solid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rPr>
                  <a:t>Объект</a:t>
                </a:r>
                <a:endParaRPr kumimoji="0" lang="ru-RU" sz="11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(склады поставщиков, региональные склады материально-технического снабжения)</a:t>
                </a:r>
                <a:endParaRPr kumimoji="0" lang="ru-RU" sz="1800" b="0" i="0" u="none" strike="noStrike" cap="none" normalizeH="0" baseline="0" smtClean="0">
                  <a:ln>
                    <a:noFill/>
                  </a:ln>
                  <a:solidFill>
                    <a:schemeClr val="tx1"/>
                  </a:solidFill>
                  <a:effectLst/>
                  <a:latin typeface="Arial" pitchFamily="34" charset="0"/>
                </a:endParaRPr>
              </a:p>
            </p:txBody>
          </p:sp>
          <p:sp>
            <p:nvSpPr>
              <p:cNvPr id="108553" name="Text Box 9"/>
              <p:cNvSpPr txBox="1">
                <a:spLocks noChangeArrowheads="1"/>
              </p:cNvSpPr>
              <p:nvPr/>
            </p:nvSpPr>
            <p:spPr bwMode="auto">
              <a:xfrm>
                <a:off x="4485" y="2823"/>
                <a:ext cx="2400" cy="35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54" name="Text Box 10"/>
              <p:cNvSpPr txBox="1">
                <a:spLocks noChangeArrowheads="1"/>
              </p:cNvSpPr>
              <p:nvPr/>
            </p:nvSpPr>
            <p:spPr bwMode="auto">
              <a:xfrm>
                <a:off x="4620" y="4170"/>
                <a:ext cx="2055" cy="1740"/>
              </a:xfrm>
              <a:prstGeom prst="rect">
                <a:avLst/>
              </a:prstGeom>
              <a:solidFill>
                <a:srgbClr val="FFFFFF"/>
              </a:solidFill>
              <a:ln w="9525">
                <a:solidFill>
                  <a:srgbClr val="000000"/>
                </a:solid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rPr>
                  <a:t>Объект</a:t>
                </a:r>
                <a:endParaRPr kumimoji="0" lang="ru-RU" sz="11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(склады материально-технического снабжения предприятия)</a:t>
                </a:r>
                <a:endParaRPr kumimoji="0" lang="ru-RU" sz="1800" b="0" i="0" u="none" strike="noStrike" cap="none" normalizeH="0" baseline="0" smtClean="0">
                  <a:ln>
                    <a:noFill/>
                  </a:ln>
                  <a:solidFill>
                    <a:schemeClr val="tx1"/>
                  </a:solidFill>
                  <a:effectLst/>
                  <a:latin typeface="Arial" pitchFamily="34" charset="0"/>
                </a:endParaRPr>
              </a:p>
            </p:txBody>
          </p:sp>
          <p:sp>
            <p:nvSpPr>
              <p:cNvPr id="108555" name="Text Box 11"/>
              <p:cNvSpPr txBox="1">
                <a:spLocks noChangeArrowheads="1"/>
              </p:cNvSpPr>
              <p:nvPr/>
            </p:nvSpPr>
            <p:spPr bwMode="auto">
              <a:xfrm>
                <a:off x="7035" y="2823"/>
                <a:ext cx="2250" cy="35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56" name="Text Box 12"/>
              <p:cNvSpPr txBox="1">
                <a:spLocks noChangeArrowheads="1"/>
              </p:cNvSpPr>
              <p:nvPr/>
            </p:nvSpPr>
            <p:spPr bwMode="auto">
              <a:xfrm>
                <a:off x="7200" y="4170"/>
                <a:ext cx="1950" cy="1740"/>
              </a:xfrm>
              <a:prstGeom prst="rect">
                <a:avLst/>
              </a:prstGeom>
              <a:solidFill>
                <a:srgbClr val="FFFFFF"/>
              </a:solidFill>
              <a:ln w="9525">
                <a:solidFill>
                  <a:srgbClr val="000000"/>
                </a:solid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rPr>
                  <a:t>Объект</a:t>
                </a:r>
                <a:endParaRPr kumimoji="0" lang="ru-RU" sz="11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(промежуточные производственные склады)</a:t>
                </a:r>
                <a:endParaRPr kumimoji="0" lang="ru-RU" sz="1800" b="0" i="0" u="none" strike="noStrike" cap="none" normalizeH="0" baseline="0" smtClean="0">
                  <a:ln>
                    <a:noFill/>
                  </a:ln>
                  <a:solidFill>
                    <a:schemeClr val="tx1"/>
                  </a:solidFill>
                  <a:effectLst/>
                  <a:latin typeface="Arial" pitchFamily="34" charset="0"/>
                </a:endParaRPr>
              </a:p>
            </p:txBody>
          </p:sp>
          <p:sp>
            <p:nvSpPr>
              <p:cNvPr id="108557" name="Text Box 13"/>
              <p:cNvSpPr txBox="1">
                <a:spLocks noChangeArrowheads="1"/>
              </p:cNvSpPr>
              <p:nvPr/>
            </p:nvSpPr>
            <p:spPr bwMode="auto">
              <a:xfrm>
                <a:off x="9495" y="2823"/>
                <a:ext cx="2205" cy="35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58" name="Text Box 14"/>
              <p:cNvSpPr txBox="1">
                <a:spLocks noChangeArrowheads="1"/>
              </p:cNvSpPr>
              <p:nvPr/>
            </p:nvSpPr>
            <p:spPr bwMode="auto">
              <a:xfrm>
                <a:off x="9675" y="4170"/>
                <a:ext cx="1830" cy="1740"/>
              </a:xfrm>
              <a:prstGeom prst="rect">
                <a:avLst/>
              </a:prstGeom>
              <a:solidFill>
                <a:srgbClr val="FFFFFF"/>
              </a:solidFill>
              <a:ln w="9525">
                <a:solidFill>
                  <a:srgbClr val="000000"/>
                </a:solid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rPr>
                  <a:t>Объект</a:t>
                </a:r>
                <a:endParaRPr kumimoji="0" lang="ru-RU" sz="11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(склады готовой продукции)</a:t>
                </a:r>
                <a:endParaRPr kumimoji="0" lang="ru-RU" sz="1800" b="0" i="0" u="none" strike="noStrike" cap="none" normalizeH="0" baseline="0" smtClean="0">
                  <a:ln>
                    <a:noFill/>
                  </a:ln>
                  <a:solidFill>
                    <a:schemeClr val="tx1"/>
                  </a:solidFill>
                  <a:effectLst/>
                  <a:latin typeface="Arial" pitchFamily="34" charset="0"/>
                </a:endParaRPr>
              </a:p>
            </p:txBody>
          </p:sp>
          <p:sp>
            <p:nvSpPr>
              <p:cNvPr id="108559" name="Text Box 15"/>
              <p:cNvSpPr txBox="1">
                <a:spLocks noChangeArrowheads="1"/>
              </p:cNvSpPr>
              <p:nvPr/>
            </p:nvSpPr>
            <p:spPr bwMode="auto">
              <a:xfrm>
                <a:off x="11820" y="2823"/>
                <a:ext cx="2595" cy="35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endParaRPr>
              </a:p>
            </p:txBody>
          </p:sp>
          <p:sp>
            <p:nvSpPr>
              <p:cNvPr id="108560" name="Text Box 16"/>
              <p:cNvSpPr txBox="1">
                <a:spLocks noChangeArrowheads="1"/>
              </p:cNvSpPr>
              <p:nvPr/>
            </p:nvSpPr>
            <p:spPr bwMode="auto">
              <a:xfrm>
                <a:off x="11940" y="2985"/>
                <a:ext cx="2295" cy="870"/>
              </a:xfrm>
              <a:prstGeom prst="rect">
                <a:avLst/>
              </a:prstGeom>
              <a:solidFill>
                <a:srgbClr val="FFFFFF"/>
              </a:solidFill>
              <a:ln w="9525">
                <a:solidFill>
                  <a:srgbClr val="000000"/>
                </a:solid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rPr>
                  <a:t>Субъект</a:t>
                </a:r>
              </a:p>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(менеджеры распределительного центра)</a:t>
                </a:r>
                <a:endParaRPr kumimoji="0" lang="ru-RU" sz="1800" b="0" i="0" u="none" strike="noStrike" cap="none" normalizeH="0" baseline="0" dirty="0" smtClean="0">
                  <a:ln>
                    <a:noFill/>
                  </a:ln>
                  <a:solidFill>
                    <a:schemeClr val="tx1"/>
                  </a:solidFill>
                  <a:effectLst/>
                  <a:latin typeface="Arial" pitchFamily="34" charset="0"/>
                </a:endParaRPr>
              </a:p>
            </p:txBody>
          </p:sp>
          <p:sp>
            <p:nvSpPr>
              <p:cNvPr id="108561" name="Text Box 17"/>
              <p:cNvSpPr txBox="1">
                <a:spLocks noChangeArrowheads="1"/>
              </p:cNvSpPr>
              <p:nvPr/>
            </p:nvSpPr>
            <p:spPr bwMode="auto">
              <a:xfrm>
                <a:off x="11940" y="4170"/>
                <a:ext cx="2295" cy="1740"/>
              </a:xfrm>
              <a:prstGeom prst="rect">
                <a:avLst/>
              </a:prstGeom>
              <a:solidFill>
                <a:srgbClr val="FFFFFF"/>
              </a:solidFill>
              <a:ln w="9525">
                <a:solidFill>
                  <a:srgbClr val="000000"/>
                </a:solid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rPr>
                  <a:t>Объект</a:t>
                </a:r>
                <a:endParaRPr kumimoji="0" lang="ru-RU" sz="11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(склады распределительной логистики)</a:t>
                </a:r>
                <a:endParaRPr kumimoji="0" lang="ru-RU" sz="1800" b="0" i="0" u="none" strike="noStrike" cap="none" normalizeH="0" baseline="0" smtClean="0">
                  <a:ln>
                    <a:noFill/>
                  </a:ln>
                  <a:solidFill>
                    <a:schemeClr val="tx1"/>
                  </a:solidFill>
                  <a:effectLst/>
                  <a:latin typeface="Arial" pitchFamily="34" charset="0"/>
                </a:endParaRPr>
              </a:p>
            </p:txBody>
          </p:sp>
          <p:sp>
            <p:nvSpPr>
              <p:cNvPr id="108562" name="Text Box 18"/>
              <p:cNvSpPr txBox="1">
                <a:spLocks noChangeArrowheads="1"/>
              </p:cNvSpPr>
              <p:nvPr/>
            </p:nvSpPr>
            <p:spPr bwMode="auto">
              <a:xfrm>
                <a:off x="4845" y="3012"/>
                <a:ext cx="6390" cy="8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rPr>
                  <a:t>Субъект</a:t>
                </a:r>
              </a:p>
              <a:p>
                <a:pPr marL="0" marR="0" lvl="0" indent="0" algn="ctr"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(менеджеры производственного предприятия)</a:t>
                </a:r>
                <a:endParaRPr kumimoji="0" lang="ru-RU" sz="1800" b="0" i="0" u="none" strike="noStrike" cap="none" normalizeH="0" baseline="0" dirty="0" smtClean="0">
                  <a:ln>
                    <a:noFill/>
                  </a:ln>
                  <a:solidFill>
                    <a:schemeClr val="tx1"/>
                  </a:solidFill>
                  <a:effectLst/>
                  <a:latin typeface="Arial" pitchFamily="34" charset="0"/>
                </a:endParaRPr>
              </a:p>
            </p:txBody>
          </p:sp>
          <p:sp>
            <p:nvSpPr>
              <p:cNvPr id="108563" name="Text Box 19"/>
              <p:cNvSpPr txBox="1">
                <a:spLocks noChangeArrowheads="1"/>
              </p:cNvSpPr>
              <p:nvPr/>
            </p:nvSpPr>
            <p:spPr bwMode="auto">
              <a:xfrm>
                <a:off x="4680" y="1140"/>
                <a:ext cx="8040"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Внешняя среда</a:t>
                </a:r>
                <a:endParaRPr kumimoji="0" lang="ru-RU" sz="1800" b="0" i="0" u="none" strike="noStrike" cap="none" normalizeH="0" baseline="0" smtClean="0">
                  <a:ln>
                    <a:noFill/>
                  </a:ln>
                  <a:solidFill>
                    <a:schemeClr val="tx1"/>
                  </a:solidFill>
                  <a:effectLst/>
                  <a:latin typeface="Arial" pitchFamily="34" charset="0"/>
                </a:endParaRPr>
              </a:p>
            </p:txBody>
          </p:sp>
          <p:sp>
            <p:nvSpPr>
              <p:cNvPr id="108564" name="Text Box 20"/>
              <p:cNvSpPr txBox="1">
                <a:spLocks noChangeArrowheads="1"/>
              </p:cNvSpPr>
              <p:nvPr/>
            </p:nvSpPr>
            <p:spPr bwMode="auto">
              <a:xfrm>
                <a:off x="1740" y="1995"/>
                <a:ext cx="12495"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Интегральная управляющая подсистема</a:t>
                </a:r>
                <a:endParaRPr kumimoji="0" lang="ru-RU" sz="1800" b="0" i="0" u="none" strike="noStrike" cap="none" normalizeH="0" baseline="0" smtClean="0">
                  <a:ln>
                    <a:noFill/>
                  </a:ln>
                  <a:solidFill>
                    <a:schemeClr val="tx1"/>
                  </a:solidFill>
                  <a:effectLst/>
                  <a:latin typeface="Arial" pitchFamily="34" charset="0"/>
                </a:endParaRPr>
              </a:p>
            </p:txBody>
          </p:sp>
          <p:sp>
            <p:nvSpPr>
              <p:cNvPr id="108565" name="AutoShape 21"/>
              <p:cNvSpPr>
                <a:spLocks noChangeArrowheads="1"/>
              </p:cNvSpPr>
              <p:nvPr/>
            </p:nvSpPr>
            <p:spPr bwMode="auto">
              <a:xfrm>
                <a:off x="4035" y="4920"/>
                <a:ext cx="585" cy="285"/>
              </a:xfrm>
              <a:prstGeom prst="rightArrow">
                <a:avLst>
                  <a:gd name="adj1" fmla="val 50000"/>
                  <a:gd name="adj2" fmla="val 513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566" name="AutoShape 22"/>
              <p:cNvSpPr>
                <a:spLocks noChangeArrowheads="1"/>
              </p:cNvSpPr>
              <p:nvPr/>
            </p:nvSpPr>
            <p:spPr bwMode="auto">
              <a:xfrm>
                <a:off x="6675" y="4995"/>
                <a:ext cx="525" cy="285"/>
              </a:xfrm>
              <a:prstGeom prst="rightArrow">
                <a:avLst>
                  <a:gd name="adj1" fmla="val 50000"/>
                  <a:gd name="adj2" fmla="val 4605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567" name="AutoShape 23"/>
              <p:cNvSpPr>
                <a:spLocks noChangeArrowheads="1"/>
              </p:cNvSpPr>
              <p:nvPr/>
            </p:nvSpPr>
            <p:spPr bwMode="auto">
              <a:xfrm>
                <a:off x="9150" y="4995"/>
                <a:ext cx="525" cy="285"/>
              </a:xfrm>
              <a:prstGeom prst="rightArrow">
                <a:avLst>
                  <a:gd name="adj1" fmla="val 50000"/>
                  <a:gd name="adj2" fmla="val 4605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568" name="AutoShape 24"/>
              <p:cNvSpPr>
                <a:spLocks noChangeArrowheads="1"/>
              </p:cNvSpPr>
              <p:nvPr/>
            </p:nvSpPr>
            <p:spPr bwMode="auto">
              <a:xfrm>
                <a:off x="11520" y="4995"/>
                <a:ext cx="420" cy="285"/>
              </a:xfrm>
              <a:prstGeom prst="rightArrow">
                <a:avLst>
                  <a:gd name="adj1" fmla="val 50000"/>
                  <a:gd name="adj2" fmla="val 3684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569" name="Text Box 25"/>
              <p:cNvSpPr txBox="1">
                <a:spLocks noChangeArrowheads="1"/>
              </p:cNvSpPr>
              <p:nvPr/>
            </p:nvSpPr>
            <p:spPr bwMode="auto">
              <a:xfrm>
                <a:off x="14910" y="2670"/>
                <a:ext cx="540" cy="42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endParaRPr lang="ru-RU" sz="1100" dirty="0">
                  <a:latin typeface="Calibri" pitchFamily="34" charset="0"/>
                </a:endParaRP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ПОТ</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Р</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Е</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Б</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И</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Т</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Е</a:t>
                </a:r>
              </a:p>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rPr>
                  <a:t>ЛИ</a:t>
                </a:r>
                <a:endParaRPr kumimoji="0" lang="ru-RU" sz="1800" b="0" i="0" u="none" strike="noStrike" cap="none" normalizeH="0" baseline="0" dirty="0" smtClean="0">
                  <a:ln>
                    <a:noFill/>
                  </a:ln>
                  <a:solidFill>
                    <a:schemeClr val="tx1"/>
                  </a:solidFill>
                  <a:effectLst/>
                  <a:latin typeface="Arial" pitchFamily="34" charset="0"/>
                </a:endParaRPr>
              </a:p>
            </p:txBody>
          </p:sp>
          <p:sp>
            <p:nvSpPr>
              <p:cNvPr id="108570" name="AutoShape 26"/>
              <p:cNvSpPr>
                <a:spLocks noChangeArrowheads="1"/>
              </p:cNvSpPr>
              <p:nvPr/>
            </p:nvSpPr>
            <p:spPr bwMode="auto">
              <a:xfrm>
                <a:off x="14235" y="4995"/>
                <a:ext cx="675" cy="285"/>
              </a:xfrm>
              <a:prstGeom prst="rightArrow">
                <a:avLst>
                  <a:gd name="adj1" fmla="val 50000"/>
                  <a:gd name="adj2" fmla="val 5921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cxnSp>
            <p:nvCxnSpPr>
              <p:cNvPr id="108571" name="AutoShape 27"/>
              <p:cNvCxnSpPr>
                <a:cxnSpLocks noChangeShapeType="1"/>
              </p:cNvCxnSpPr>
              <p:nvPr/>
            </p:nvCxnSpPr>
            <p:spPr bwMode="auto">
              <a:xfrm>
                <a:off x="7035" y="1635"/>
                <a:ext cx="1" cy="360"/>
              </a:xfrm>
              <a:prstGeom prst="straightConnector1">
                <a:avLst/>
              </a:prstGeom>
              <a:noFill/>
              <a:ln w="9525">
                <a:solidFill>
                  <a:srgbClr val="000000"/>
                </a:solidFill>
                <a:round/>
                <a:headEnd/>
                <a:tailEnd type="stealth" w="med" len="lg"/>
              </a:ln>
            </p:spPr>
          </p:cxnSp>
          <p:cxnSp>
            <p:nvCxnSpPr>
              <p:cNvPr id="108572" name="AutoShape 28"/>
              <p:cNvCxnSpPr>
                <a:cxnSpLocks noChangeShapeType="1"/>
              </p:cNvCxnSpPr>
              <p:nvPr/>
            </p:nvCxnSpPr>
            <p:spPr bwMode="auto">
              <a:xfrm>
                <a:off x="8430" y="1635"/>
                <a:ext cx="0" cy="360"/>
              </a:xfrm>
              <a:prstGeom prst="straightConnector1">
                <a:avLst/>
              </a:prstGeom>
              <a:noFill/>
              <a:ln w="9525">
                <a:solidFill>
                  <a:srgbClr val="000000"/>
                </a:solidFill>
                <a:prstDash val="dashDot"/>
                <a:round/>
                <a:headEnd type="stealth" w="med" len="lg"/>
                <a:tailEnd type="stealth" w="med" len="lg"/>
              </a:ln>
            </p:spPr>
          </p:cxnSp>
          <p:cxnSp>
            <p:nvCxnSpPr>
              <p:cNvPr id="108573" name="AutoShape 29"/>
              <p:cNvCxnSpPr>
                <a:cxnSpLocks noChangeShapeType="1"/>
              </p:cNvCxnSpPr>
              <p:nvPr/>
            </p:nvCxnSpPr>
            <p:spPr bwMode="auto">
              <a:xfrm flipV="1">
                <a:off x="10019" y="1635"/>
                <a:ext cx="1" cy="360"/>
              </a:xfrm>
              <a:prstGeom prst="straightConnector1">
                <a:avLst/>
              </a:prstGeom>
              <a:noFill/>
              <a:ln w="19050">
                <a:solidFill>
                  <a:srgbClr val="000000"/>
                </a:solidFill>
                <a:round/>
                <a:headEnd/>
                <a:tailEnd type="stealth" w="med" len="lg"/>
              </a:ln>
            </p:spPr>
          </p:cxnSp>
          <p:cxnSp>
            <p:nvCxnSpPr>
              <p:cNvPr id="108574" name="AutoShape 30"/>
              <p:cNvCxnSpPr>
                <a:cxnSpLocks noChangeShapeType="1"/>
              </p:cNvCxnSpPr>
              <p:nvPr/>
            </p:nvCxnSpPr>
            <p:spPr bwMode="auto">
              <a:xfrm>
                <a:off x="2460" y="2520"/>
                <a:ext cx="0" cy="465"/>
              </a:xfrm>
              <a:prstGeom prst="straightConnector1">
                <a:avLst/>
              </a:prstGeom>
              <a:noFill/>
              <a:ln w="9525">
                <a:solidFill>
                  <a:srgbClr val="000000"/>
                </a:solidFill>
                <a:round/>
                <a:headEnd/>
                <a:tailEnd type="stealth" w="med" len="lg"/>
              </a:ln>
            </p:spPr>
          </p:cxnSp>
          <p:cxnSp>
            <p:nvCxnSpPr>
              <p:cNvPr id="108575" name="AutoShape 31"/>
              <p:cNvCxnSpPr>
                <a:cxnSpLocks noChangeShapeType="1"/>
              </p:cNvCxnSpPr>
              <p:nvPr/>
            </p:nvCxnSpPr>
            <p:spPr bwMode="auto">
              <a:xfrm>
                <a:off x="2865" y="2520"/>
                <a:ext cx="0" cy="465"/>
              </a:xfrm>
              <a:prstGeom prst="straightConnector1">
                <a:avLst/>
              </a:prstGeom>
              <a:noFill/>
              <a:ln w="9525">
                <a:solidFill>
                  <a:srgbClr val="000000"/>
                </a:solidFill>
                <a:prstDash val="dashDot"/>
                <a:round/>
                <a:headEnd type="stealth" w="med" len="lg"/>
                <a:tailEnd type="stealth" w="med" len="lg"/>
              </a:ln>
            </p:spPr>
          </p:cxnSp>
          <p:cxnSp>
            <p:nvCxnSpPr>
              <p:cNvPr id="108576" name="AutoShape 32"/>
              <p:cNvCxnSpPr>
                <a:cxnSpLocks noChangeShapeType="1"/>
              </p:cNvCxnSpPr>
              <p:nvPr/>
            </p:nvCxnSpPr>
            <p:spPr bwMode="auto">
              <a:xfrm flipV="1">
                <a:off x="3225" y="2508"/>
                <a:ext cx="1" cy="492"/>
              </a:xfrm>
              <a:prstGeom prst="straightConnector1">
                <a:avLst/>
              </a:prstGeom>
              <a:noFill/>
              <a:ln w="19050">
                <a:solidFill>
                  <a:srgbClr val="000000"/>
                </a:solidFill>
                <a:round/>
                <a:headEnd/>
                <a:tailEnd type="stealth" w="med" len="lg"/>
              </a:ln>
            </p:spPr>
          </p:cxnSp>
          <p:cxnSp>
            <p:nvCxnSpPr>
              <p:cNvPr id="108577" name="AutoShape 33"/>
              <p:cNvCxnSpPr>
                <a:cxnSpLocks noChangeShapeType="1"/>
              </p:cNvCxnSpPr>
              <p:nvPr/>
            </p:nvCxnSpPr>
            <p:spPr bwMode="auto">
              <a:xfrm>
                <a:off x="7650" y="2532"/>
                <a:ext cx="0" cy="465"/>
              </a:xfrm>
              <a:prstGeom prst="straightConnector1">
                <a:avLst/>
              </a:prstGeom>
              <a:noFill/>
              <a:ln w="9525">
                <a:solidFill>
                  <a:srgbClr val="000000"/>
                </a:solidFill>
                <a:round/>
                <a:headEnd/>
                <a:tailEnd type="stealth" w="med" len="lg"/>
              </a:ln>
            </p:spPr>
          </p:cxnSp>
          <p:cxnSp>
            <p:nvCxnSpPr>
              <p:cNvPr id="108578" name="AutoShape 34"/>
              <p:cNvCxnSpPr>
                <a:cxnSpLocks noChangeShapeType="1"/>
              </p:cNvCxnSpPr>
              <p:nvPr/>
            </p:nvCxnSpPr>
            <p:spPr bwMode="auto">
              <a:xfrm>
                <a:off x="8055" y="2532"/>
                <a:ext cx="0" cy="465"/>
              </a:xfrm>
              <a:prstGeom prst="straightConnector1">
                <a:avLst/>
              </a:prstGeom>
              <a:noFill/>
              <a:ln w="9525">
                <a:solidFill>
                  <a:srgbClr val="000000"/>
                </a:solidFill>
                <a:prstDash val="dashDot"/>
                <a:round/>
                <a:headEnd type="stealth" w="med" len="lg"/>
                <a:tailEnd type="stealth" w="med" len="lg"/>
              </a:ln>
            </p:spPr>
          </p:cxnSp>
          <p:cxnSp>
            <p:nvCxnSpPr>
              <p:cNvPr id="108579" name="AutoShape 35"/>
              <p:cNvCxnSpPr>
                <a:cxnSpLocks noChangeShapeType="1"/>
              </p:cNvCxnSpPr>
              <p:nvPr/>
            </p:nvCxnSpPr>
            <p:spPr bwMode="auto">
              <a:xfrm flipV="1">
                <a:off x="8415" y="2508"/>
                <a:ext cx="1" cy="492"/>
              </a:xfrm>
              <a:prstGeom prst="straightConnector1">
                <a:avLst/>
              </a:prstGeom>
              <a:noFill/>
              <a:ln w="19050">
                <a:solidFill>
                  <a:srgbClr val="000000"/>
                </a:solidFill>
                <a:round/>
                <a:headEnd/>
                <a:tailEnd type="stealth" w="med" len="lg"/>
              </a:ln>
            </p:spPr>
          </p:cxnSp>
          <p:cxnSp>
            <p:nvCxnSpPr>
              <p:cNvPr id="108580" name="AutoShape 36"/>
              <p:cNvCxnSpPr>
                <a:cxnSpLocks noChangeShapeType="1"/>
              </p:cNvCxnSpPr>
              <p:nvPr/>
            </p:nvCxnSpPr>
            <p:spPr bwMode="auto">
              <a:xfrm>
                <a:off x="5370" y="2520"/>
                <a:ext cx="0" cy="465"/>
              </a:xfrm>
              <a:prstGeom prst="straightConnector1">
                <a:avLst/>
              </a:prstGeom>
              <a:noFill/>
              <a:ln w="9525">
                <a:solidFill>
                  <a:srgbClr val="000000"/>
                </a:solidFill>
                <a:round/>
                <a:headEnd/>
                <a:tailEnd type="stealth" w="med" len="lg"/>
              </a:ln>
            </p:spPr>
          </p:cxnSp>
          <p:cxnSp>
            <p:nvCxnSpPr>
              <p:cNvPr id="108581" name="AutoShape 37"/>
              <p:cNvCxnSpPr>
                <a:cxnSpLocks noChangeShapeType="1"/>
              </p:cNvCxnSpPr>
              <p:nvPr/>
            </p:nvCxnSpPr>
            <p:spPr bwMode="auto">
              <a:xfrm>
                <a:off x="5775" y="2520"/>
                <a:ext cx="0" cy="465"/>
              </a:xfrm>
              <a:prstGeom prst="straightConnector1">
                <a:avLst/>
              </a:prstGeom>
              <a:noFill/>
              <a:ln w="9525">
                <a:solidFill>
                  <a:srgbClr val="000000"/>
                </a:solidFill>
                <a:prstDash val="dashDot"/>
                <a:round/>
                <a:headEnd type="stealth" w="med" len="lg"/>
                <a:tailEnd type="stealth" w="med" len="lg"/>
              </a:ln>
            </p:spPr>
          </p:cxnSp>
          <p:cxnSp>
            <p:nvCxnSpPr>
              <p:cNvPr id="108582" name="AutoShape 38"/>
              <p:cNvCxnSpPr>
                <a:cxnSpLocks noChangeShapeType="1"/>
              </p:cNvCxnSpPr>
              <p:nvPr/>
            </p:nvCxnSpPr>
            <p:spPr bwMode="auto">
              <a:xfrm flipV="1">
                <a:off x="6135" y="2508"/>
                <a:ext cx="1" cy="492"/>
              </a:xfrm>
              <a:prstGeom prst="straightConnector1">
                <a:avLst/>
              </a:prstGeom>
              <a:noFill/>
              <a:ln w="19050">
                <a:solidFill>
                  <a:srgbClr val="000000"/>
                </a:solidFill>
                <a:round/>
                <a:headEnd/>
                <a:tailEnd type="stealth" w="med" len="lg"/>
              </a:ln>
            </p:spPr>
          </p:cxnSp>
          <p:cxnSp>
            <p:nvCxnSpPr>
              <p:cNvPr id="108583" name="AutoShape 39"/>
              <p:cNvCxnSpPr>
                <a:cxnSpLocks noChangeShapeType="1"/>
              </p:cNvCxnSpPr>
              <p:nvPr/>
            </p:nvCxnSpPr>
            <p:spPr bwMode="auto">
              <a:xfrm>
                <a:off x="10200" y="2520"/>
                <a:ext cx="0" cy="465"/>
              </a:xfrm>
              <a:prstGeom prst="straightConnector1">
                <a:avLst/>
              </a:prstGeom>
              <a:noFill/>
              <a:ln w="9525">
                <a:solidFill>
                  <a:srgbClr val="000000"/>
                </a:solidFill>
                <a:round/>
                <a:headEnd/>
                <a:tailEnd type="stealth" w="med" len="lg"/>
              </a:ln>
            </p:spPr>
          </p:cxnSp>
          <p:cxnSp>
            <p:nvCxnSpPr>
              <p:cNvPr id="108584" name="AutoShape 40"/>
              <p:cNvCxnSpPr>
                <a:cxnSpLocks noChangeShapeType="1"/>
              </p:cNvCxnSpPr>
              <p:nvPr/>
            </p:nvCxnSpPr>
            <p:spPr bwMode="auto">
              <a:xfrm>
                <a:off x="10605" y="2520"/>
                <a:ext cx="0" cy="465"/>
              </a:xfrm>
              <a:prstGeom prst="straightConnector1">
                <a:avLst/>
              </a:prstGeom>
              <a:noFill/>
              <a:ln w="9525">
                <a:solidFill>
                  <a:srgbClr val="000000"/>
                </a:solidFill>
                <a:prstDash val="dashDot"/>
                <a:round/>
                <a:headEnd type="stealth" w="med" len="lg"/>
                <a:tailEnd type="stealth" w="med" len="lg"/>
              </a:ln>
            </p:spPr>
          </p:cxnSp>
          <p:cxnSp>
            <p:nvCxnSpPr>
              <p:cNvPr id="108585" name="AutoShape 41"/>
              <p:cNvCxnSpPr>
                <a:cxnSpLocks noChangeShapeType="1"/>
              </p:cNvCxnSpPr>
              <p:nvPr/>
            </p:nvCxnSpPr>
            <p:spPr bwMode="auto">
              <a:xfrm flipV="1">
                <a:off x="10965" y="2508"/>
                <a:ext cx="1" cy="492"/>
              </a:xfrm>
              <a:prstGeom prst="straightConnector1">
                <a:avLst/>
              </a:prstGeom>
              <a:noFill/>
              <a:ln w="19050">
                <a:solidFill>
                  <a:srgbClr val="000000"/>
                </a:solidFill>
                <a:round/>
                <a:headEnd/>
                <a:tailEnd type="stealth" w="med" len="lg"/>
              </a:ln>
            </p:spPr>
          </p:cxnSp>
          <p:cxnSp>
            <p:nvCxnSpPr>
              <p:cNvPr id="108586" name="AutoShape 42"/>
              <p:cNvCxnSpPr>
                <a:cxnSpLocks noChangeShapeType="1"/>
              </p:cNvCxnSpPr>
              <p:nvPr/>
            </p:nvCxnSpPr>
            <p:spPr bwMode="auto">
              <a:xfrm>
                <a:off x="12765" y="2520"/>
                <a:ext cx="0" cy="465"/>
              </a:xfrm>
              <a:prstGeom prst="straightConnector1">
                <a:avLst/>
              </a:prstGeom>
              <a:noFill/>
              <a:ln w="9525">
                <a:solidFill>
                  <a:srgbClr val="000000"/>
                </a:solidFill>
                <a:round/>
                <a:headEnd/>
                <a:tailEnd type="stealth" w="med" len="lg"/>
              </a:ln>
            </p:spPr>
          </p:cxnSp>
          <p:cxnSp>
            <p:nvCxnSpPr>
              <p:cNvPr id="108587" name="AutoShape 43"/>
              <p:cNvCxnSpPr>
                <a:cxnSpLocks noChangeShapeType="1"/>
              </p:cNvCxnSpPr>
              <p:nvPr/>
            </p:nvCxnSpPr>
            <p:spPr bwMode="auto">
              <a:xfrm>
                <a:off x="13170" y="2520"/>
                <a:ext cx="0" cy="465"/>
              </a:xfrm>
              <a:prstGeom prst="straightConnector1">
                <a:avLst/>
              </a:prstGeom>
              <a:noFill/>
              <a:ln w="9525">
                <a:solidFill>
                  <a:srgbClr val="000000"/>
                </a:solidFill>
                <a:prstDash val="dashDot"/>
                <a:round/>
                <a:headEnd type="stealth" w="med" len="lg"/>
                <a:tailEnd type="stealth" w="med" len="lg"/>
              </a:ln>
            </p:spPr>
          </p:cxnSp>
          <p:cxnSp>
            <p:nvCxnSpPr>
              <p:cNvPr id="108588" name="AutoShape 44"/>
              <p:cNvCxnSpPr>
                <a:cxnSpLocks noChangeShapeType="1"/>
              </p:cNvCxnSpPr>
              <p:nvPr/>
            </p:nvCxnSpPr>
            <p:spPr bwMode="auto">
              <a:xfrm flipV="1">
                <a:off x="13530" y="2508"/>
                <a:ext cx="1" cy="492"/>
              </a:xfrm>
              <a:prstGeom prst="straightConnector1">
                <a:avLst/>
              </a:prstGeom>
              <a:noFill/>
              <a:ln w="19050">
                <a:solidFill>
                  <a:srgbClr val="000000"/>
                </a:solidFill>
                <a:round/>
                <a:headEnd/>
                <a:tailEnd type="stealth" w="med" len="lg"/>
              </a:ln>
            </p:spPr>
          </p:cxnSp>
          <p:cxnSp>
            <p:nvCxnSpPr>
              <p:cNvPr id="108589" name="AutoShape 45"/>
              <p:cNvCxnSpPr>
                <a:cxnSpLocks noChangeShapeType="1"/>
              </p:cNvCxnSpPr>
              <p:nvPr/>
            </p:nvCxnSpPr>
            <p:spPr bwMode="auto">
              <a:xfrm>
                <a:off x="2865" y="3855"/>
                <a:ext cx="0" cy="315"/>
              </a:xfrm>
              <a:prstGeom prst="straightConnector1">
                <a:avLst/>
              </a:prstGeom>
              <a:noFill/>
              <a:ln w="9525">
                <a:solidFill>
                  <a:srgbClr val="000000"/>
                </a:solidFill>
                <a:round/>
                <a:headEnd/>
                <a:tailEnd type="stealth" w="med" len="lg"/>
              </a:ln>
            </p:spPr>
          </p:cxnSp>
          <p:cxnSp>
            <p:nvCxnSpPr>
              <p:cNvPr id="108590" name="AutoShape 46"/>
              <p:cNvCxnSpPr>
                <a:cxnSpLocks noChangeShapeType="1"/>
              </p:cNvCxnSpPr>
              <p:nvPr/>
            </p:nvCxnSpPr>
            <p:spPr bwMode="auto">
              <a:xfrm>
                <a:off x="5610" y="3855"/>
                <a:ext cx="0" cy="315"/>
              </a:xfrm>
              <a:prstGeom prst="straightConnector1">
                <a:avLst/>
              </a:prstGeom>
              <a:noFill/>
              <a:ln w="9525">
                <a:solidFill>
                  <a:srgbClr val="000000"/>
                </a:solidFill>
                <a:round/>
                <a:headEnd/>
                <a:tailEnd type="stealth" w="med" len="lg"/>
              </a:ln>
            </p:spPr>
          </p:cxnSp>
          <p:cxnSp>
            <p:nvCxnSpPr>
              <p:cNvPr id="108591" name="AutoShape 47"/>
              <p:cNvCxnSpPr>
                <a:cxnSpLocks noChangeShapeType="1"/>
              </p:cNvCxnSpPr>
              <p:nvPr/>
            </p:nvCxnSpPr>
            <p:spPr bwMode="auto">
              <a:xfrm>
                <a:off x="8145" y="3855"/>
                <a:ext cx="0" cy="315"/>
              </a:xfrm>
              <a:prstGeom prst="straightConnector1">
                <a:avLst/>
              </a:prstGeom>
              <a:noFill/>
              <a:ln w="9525">
                <a:solidFill>
                  <a:srgbClr val="000000"/>
                </a:solidFill>
                <a:round/>
                <a:headEnd/>
                <a:tailEnd type="stealth" w="med" len="lg"/>
              </a:ln>
            </p:spPr>
          </p:cxnSp>
          <p:cxnSp>
            <p:nvCxnSpPr>
              <p:cNvPr id="108592" name="AutoShape 48"/>
              <p:cNvCxnSpPr>
                <a:cxnSpLocks noChangeShapeType="1"/>
              </p:cNvCxnSpPr>
              <p:nvPr/>
            </p:nvCxnSpPr>
            <p:spPr bwMode="auto">
              <a:xfrm>
                <a:off x="10530" y="3870"/>
                <a:ext cx="0" cy="315"/>
              </a:xfrm>
              <a:prstGeom prst="straightConnector1">
                <a:avLst/>
              </a:prstGeom>
              <a:noFill/>
              <a:ln w="9525">
                <a:solidFill>
                  <a:srgbClr val="000000"/>
                </a:solidFill>
                <a:round/>
                <a:headEnd/>
                <a:tailEnd type="stealth" w="med" len="lg"/>
              </a:ln>
            </p:spPr>
          </p:cxnSp>
          <p:cxnSp>
            <p:nvCxnSpPr>
              <p:cNvPr id="108593" name="AutoShape 49"/>
              <p:cNvCxnSpPr>
                <a:cxnSpLocks noChangeShapeType="1"/>
              </p:cNvCxnSpPr>
              <p:nvPr/>
            </p:nvCxnSpPr>
            <p:spPr bwMode="auto">
              <a:xfrm>
                <a:off x="13035" y="3870"/>
                <a:ext cx="1" cy="315"/>
              </a:xfrm>
              <a:prstGeom prst="straightConnector1">
                <a:avLst/>
              </a:prstGeom>
              <a:noFill/>
              <a:ln w="9525">
                <a:solidFill>
                  <a:srgbClr val="000000"/>
                </a:solidFill>
                <a:round/>
                <a:headEnd/>
                <a:tailEnd type="stealth" w="med" len="lg"/>
              </a:ln>
            </p:spPr>
          </p:cxnSp>
          <p:cxnSp>
            <p:nvCxnSpPr>
              <p:cNvPr id="108594" name="AutoShape 50"/>
              <p:cNvCxnSpPr>
                <a:cxnSpLocks noChangeShapeType="1"/>
              </p:cNvCxnSpPr>
              <p:nvPr/>
            </p:nvCxnSpPr>
            <p:spPr bwMode="auto">
              <a:xfrm>
                <a:off x="4038" y="3435"/>
                <a:ext cx="810" cy="0"/>
              </a:xfrm>
              <a:prstGeom prst="straightConnector1">
                <a:avLst/>
              </a:prstGeom>
              <a:noFill/>
              <a:ln w="9525">
                <a:solidFill>
                  <a:srgbClr val="000000"/>
                </a:solidFill>
                <a:prstDash val="dash"/>
                <a:round/>
                <a:headEnd type="stealth" w="med" len="lg"/>
                <a:tailEnd type="stealth" w="med" len="lg"/>
              </a:ln>
            </p:spPr>
          </p:cxnSp>
          <p:cxnSp>
            <p:nvCxnSpPr>
              <p:cNvPr id="108595" name="AutoShape 51"/>
              <p:cNvCxnSpPr>
                <a:cxnSpLocks noChangeShapeType="1"/>
              </p:cNvCxnSpPr>
              <p:nvPr/>
            </p:nvCxnSpPr>
            <p:spPr bwMode="auto">
              <a:xfrm>
                <a:off x="11235" y="3435"/>
                <a:ext cx="705" cy="0"/>
              </a:xfrm>
              <a:prstGeom prst="straightConnector1">
                <a:avLst/>
              </a:prstGeom>
              <a:noFill/>
              <a:ln w="9525">
                <a:solidFill>
                  <a:srgbClr val="000000"/>
                </a:solidFill>
                <a:prstDash val="dash"/>
                <a:round/>
                <a:headEnd type="stealth" w="med" len="lg"/>
                <a:tailEnd type="stealth" w="med" len="lg"/>
              </a:ln>
            </p:spPr>
          </p:cxnSp>
          <p:cxnSp>
            <p:nvCxnSpPr>
              <p:cNvPr id="108596" name="AutoShape 52"/>
              <p:cNvCxnSpPr>
                <a:cxnSpLocks noChangeShapeType="1"/>
              </p:cNvCxnSpPr>
              <p:nvPr/>
            </p:nvCxnSpPr>
            <p:spPr bwMode="auto">
              <a:xfrm>
                <a:off x="14235" y="3435"/>
                <a:ext cx="675" cy="0"/>
              </a:xfrm>
              <a:prstGeom prst="straightConnector1">
                <a:avLst/>
              </a:prstGeom>
              <a:noFill/>
              <a:ln w="9525">
                <a:solidFill>
                  <a:srgbClr val="000000"/>
                </a:solidFill>
                <a:prstDash val="dash"/>
                <a:round/>
                <a:headEnd type="stealth" w="med" len="lg"/>
                <a:tailEnd type="stealth" w="med" len="lg"/>
              </a:ln>
            </p:spPr>
          </p:cxnSp>
          <p:cxnSp>
            <p:nvCxnSpPr>
              <p:cNvPr id="108597" name="AutoShape 53"/>
              <p:cNvCxnSpPr>
                <a:cxnSpLocks noChangeShapeType="1"/>
              </p:cNvCxnSpPr>
              <p:nvPr/>
            </p:nvCxnSpPr>
            <p:spPr bwMode="auto">
              <a:xfrm flipV="1">
                <a:off x="4320" y="3615"/>
                <a:ext cx="0" cy="1380"/>
              </a:xfrm>
              <a:prstGeom prst="straightConnector1">
                <a:avLst/>
              </a:prstGeom>
              <a:noFill/>
              <a:ln w="19050">
                <a:solidFill>
                  <a:srgbClr val="000000"/>
                </a:solidFill>
                <a:round/>
                <a:headEnd/>
                <a:tailEnd/>
              </a:ln>
            </p:spPr>
          </p:cxnSp>
          <p:cxnSp>
            <p:nvCxnSpPr>
              <p:cNvPr id="108598" name="AutoShape 54"/>
              <p:cNvCxnSpPr>
                <a:cxnSpLocks noChangeShapeType="1"/>
              </p:cNvCxnSpPr>
              <p:nvPr/>
            </p:nvCxnSpPr>
            <p:spPr bwMode="auto">
              <a:xfrm flipH="1">
                <a:off x="4038" y="3615"/>
                <a:ext cx="285" cy="0"/>
              </a:xfrm>
              <a:prstGeom prst="straightConnector1">
                <a:avLst/>
              </a:prstGeom>
              <a:noFill/>
              <a:ln w="19050">
                <a:solidFill>
                  <a:srgbClr val="000000"/>
                </a:solidFill>
                <a:round/>
                <a:headEnd/>
                <a:tailEnd type="stealth" w="med" len="lg"/>
              </a:ln>
            </p:spPr>
          </p:cxnSp>
          <p:cxnSp>
            <p:nvCxnSpPr>
              <p:cNvPr id="108599" name="AutoShape 55"/>
              <p:cNvCxnSpPr>
                <a:cxnSpLocks noChangeShapeType="1"/>
              </p:cNvCxnSpPr>
              <p:nvPr/>
            </p:nvCxnSpPr>
            <p:spPr bwMode="auto">
              <a:xfrm flipV="1">
                <a:off x="6960" y="3855"/>
                <a:ext cx="1" cy="1215"/>
              </a:xfrm>
              <a:prstGeom prst="straightConnector1">
                <a:avLst/>
              </a:prstGeom>
              <a:noFill/>
              <a:ln w="19050">
                <a:solidFill>
                  <a:srgbClr val="000000"/>
                </a:solidFill>
                <a:round/>
                <a:headEnd/>
                <a:tailEnd type="stealth" w="med" len="lg"/>
              </a:ln>
            </p:spPr>
          </p:cxnSp>
          <p:cxnSp>
            <p:nvCxnSpPr>
              <p:cNvPr id="108600" name="AutoShape 56"/>
              <p:cNvCxnSpPr>
                <a:cxnSpLocks noChangeShapeType="1"/>
              </p:cNvCxnSpPr>
              <p:nvPr/>
            </p:nvCxnSpPr>
            <p:spPr bwMode="auto">
              <a:xfrm flipV="1">
                <a:off x="9390" y="3870"/>
                <a:ext cx="1" cy="1215"/>
              </a:xfrm>
              <a:prstGeom prst="straightConnector1">
                <a:avLst/>
              </a:prstGeom>
              <a:noFill/>
              <a:ln w="19050">
                <a:solidFill>
                  <a:srgbClr val="000000"/>
                </a:solidFill>
                <a:round/>
                <a:headEnd/>
                <a:tailEnd type="stealth" w="med" len="lg"/>
              </a:ln>
            </p:spPr>
          </p:cxnSp>
          <p:cxnSp>
            <p:nvCxnSpPr>
              <p:cNvPr id="108601" name="AutoShape 57"/>
              <p:cNvCxnSpPr>
                <a:cxnSpLocks noChangeShapeType="1"/>
              </p:cNvCxnSpPr>
              <p:nvPr/>
            </p:nvCxnSpPr>
            <p:spPr bwMode="auto">
              <a:xfrm flipV="1">
                <a:off x="11760" y="3675"/>
                <a:ext cx="0" cy="1380"/>
              </a:xfrm>
              <a:prstGeom prst="straightConnector1">
                <a:avLst/>
              </a:prstGeom>
              <a:noFill/>
              <a:ln w="19050">
                <a:solidFill>
                  <a:srgbClr val="000000"/>
                </a:solidFill>
                <a:round/>
                <a:headEnd/>
                <a:tailEnd/>
              </a:ln>
            </p:spPr>
          </p:cxnSp>
          <p:cxnSp>
            <p:nvCxnSpPr>
              <p:cNvPr id="108602" name="AutoShape 58"/>
              <p:cNvCxnSpPr>
                <a:cxnSpLocks noChangeShapeType="1"/>
              </p:cNvCxnSpPr>
              <p:nvPr/>
            </p:nvCxnSpPr>
            <p:spPr bwMode="auto">
              <a:xfrm flipH="1">
                <a:off x="11235" y="3675"/>
                <a:ext cx="525" cy="1"/>
              </a:xfrm>
              <a:prstGeom prst="straightConnector1">
                <a:avLst/>
              </a:prstGeom>
              <a:noFill/>
              <a:ln w="19050">
                <a:solidFill>
                  <a:srgbClr val="000000"/>
                </a:solidFill>
                <a:round/>
                <a:headEnd/>
                <a:tailEnd type="stealth" w="med" len="lg"/>
              </a:ln>
            </p:spPr>
          </p:cxnSp>
          <p:cxnSp>
            <p:nvCxnSpPr>
              <p:cNvPr id="108603" name="AutoShape 59"/>
              <p:cNvCxnSpPr>
                <a:cxnSpLocks noChangeShapeType="1"/>
              </p:cNvCxnSpPr>
              <p:nvPr/>
            </p:nvCxnSpPr>
            <p:spPr bwMode="auto">
              <a:xfrm flipV="1">
                <a:off x="14655" y="2280"/>
                <a:ext cx="0" cy="2760"/>
              </a:xfrm>
              <a:prstGeom prst="straightConnector1">
                <a:avLst/>
              </a:prstGeom>
              <a:noFill/>
              <a:ln w="19050">
                <a:solidFill>
                  <a:srgbClr val="000000"/>
                </a:solidFill>
                <a:round/>
                <a:headEnd/>
                <a:tailEnd/>
              </a:ln>
            </p:spPr>
          </p:cxnSp>
          <p:cxnSp>
            <p:nvCxnSpPr>
              <p:cNvPr id="108604" name="AutoShape 60"/>
              <p:cNvCxnSpPr>
                <a:cxnSpLocks noChangeShapeType="1"/>
              </p:cNvCxnSpPr>
              <p:nvPr/>
            </p:nvCxnSpPr>
            <p:spPr bwMode="auto">
              <a:xfrm flipH="1">
                <a:off x="14235" y="3674"/>
                <a:ext cx="420" cy="2"/>
              </a:xfrm>
              <a:prstGeom prst="straightConnector1">
                <a:avLst/>
              </a:prstGeom>
              <a:noFill/>
              <a:ln w="19050">
                <a:solidFill>
                  <a:srgbClr val="000000"/>
                </a:solidFill>
                <a:round/>
                <a:headEnd/>
                <a:tailEnd type="stealth" w="med" len="lg"/>
              </a:ln>
            </p:spPr>
          </p:cxnSp>
          <p:cxnSp>
            <p:nvCxnSpPr>
              <p:cNvPr id="108605" name="AutoShape 61"/>
              <p:cNvCxnSpPr>
                <a:cxnSpLocks noChangeShapeType="1"/>
              </p:cNvCxnSpPr>
              <p:nvPr/>
            </p:nvCxnSpPr>
            <p:spPr bwMode="auto">
              <a:xfrm flipH="1">
                <a:off x="14235" y="2280"/>
                <a:ext cx="420" cy="2"/>
              </a:xfrm>
              <a:prstGeom prst="straightConnector1">
                <a:avLst/>
              </a:prstGeom>
              <a:noFill/>
              <a:ln w="19050">
                <a:solidFill>
                  <a:srgbClr val="000000"/>
                </a:solidFill>
                <a:round/>
                <a:headEnd/>
                <a:tailEnd type="stealth" w="med" len="lg"/>
              </a:ln>
            </p:spPr>
          </p:cxnSp>
          <p:sp>
            <p:nvSpPr>
              <p:cNvPr id="108606" name="Text Box 62"/>
              <p:cNvSpPr txBox="1">
                <a:spLocks noChangeArrowheads="1"/>
              </p:cNvSpPr>
              <p:nvPr/>
            </p:nvSpPr>
            <p:spPr bwMode="auto">
              <a:xfrm>
                <a:off x="1920" y="7275"/>
                <a:ext cx="12495"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Внешние возмущения</a:t>
                </a:r>
                <a:endParaRPr kumimoji="0" lang="ru-RU" sz="1800" b="0" i="0" u="none" strike="noStrike" cap="none" normalizeH="0" baseline="0" smtClean="0">
                  <a:ln>
                    <a:noFill/>
                  </a:ln>
                  <a:solidFill>
                    <a:schemeClr val="tx1"/>
                  </a:solidFill>
                  <a:effectLst/>
                  <a:latin typeface="Arial" pitchFamily="34" charset="0"/>
                </a:endParaRPr>
              </a:p>
            </p:txBody>
          </p:sp>
          <p:cxnSp>
            <p:nvCxnSpPr>
              <p:cNvPr id="108607" name="AutoShape 63"/>
              <p:cNvCxnSpPr>
                <a:cxnSpLocks noChangeShapeType="1"/>
              </p:cNvCxnSpPr>
              <p:nvPr/>
            </p:nvCxnSpPr>
            <p:spPr bwMode="auto">
              <a:xfrm>
                <a:off x="4818" y="8460"/>
                <a:ext cx="510" cy="0"/>
              </a:xfrm>
              <a:prstGeom prst="straightConnector1">
                <a:avLst/>
              </a:prstGeom>
              <a:noFill/>
              <a:ln w="9525">
                <a:solidFill>
                  <a:srgbClr val="000000"/>
                </a:solidFill>
                <a:round/>
                <a:headEnd/>
                <a:tailEnd type="stealth" w="med" len="lg"/>
              </a:ln>
            </p:spPr>
          </p:cxnSp>
          <p:sp>
            <p:nvSpPr>
              <p:cNvPr id="108608" name="AutoShape 64"/>
              <p:cNvSpPr>
                <a:spLocks noChangeArrowheads="1"/>
              </p:cNvSpPr>
              <p:nvPr/>
            </p:nvSpPr>
            <p:spPr bwMode="auto">
              <a:xfrm>
                <a:off x="1458" y="8355"/>
                <a:ext cx="585" cy="285"/>
              </a:xfrm>
              <a:prstGeom prst="rightArrow">
                <a:avLst>
                  <a:gd name="adj1" fmla="val 50000"/>
                  <a:gd name="adj2" fmla="val 5131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609" name="Text Box 65"/>
              <p:cNvSpPr txBox="1">
                <a:spLocks noChangeArrowheads="1"/>
              </p:cNvSpPr>
              <p:nvPr/>
            </p:nvSpPr>
            <p:spPr bwMode="auto">
              <a:xfrm>
                <a:off x="2025" y="8268"/>
                <a:ext cx="2550" cy="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Материальный поток</a:t>
                </a:r>
                <a:endParaRPr kumimoji="0" lang="ru-RU" sz="1800" b="0" i="0" u="none" strike="noStrike" cap="none" normalizeH="0" baseline="0" smtClean="0">
                  <a:ln>
                    <a:noFill/>
                  </a:ln>
                  <a:solidFill>
                    <a:schemeClr val="tx1"/>
                  </a:solidFill>
                  <a:effectLst/>
                  <a:latin typeface="Arial" pitchFamily="34" charset="0"/>
                </a:endParaRPr>
              </a:p>
            </p:txBody>
          </p:sp>
          <p:sp>
            <p:nvSpPr>
              <p:cNvPr id="108610" name="Text Box 66"/>
              <p:cNvSpPr txBox="1">
                <a:spLocks noChangeArrowheads="1"/>
              </p:cNvSpPr>
              <p:nvPr/>
            </p:nvSpPr>
            <p:spPr bwMode="auto">
              <a:xfrm>
                <a:off x="5280" y="8265"/>
                <a:ext cx="3705" cy="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Управляющие и возмущающие воздействия </a:t>
                </a:r>
                <a:endParaRPr kumimoji="0" lang="ru-RU" sz="1800" b="0" i="0" u="none" strike="noStrike" cap="none" normalizeH="0" baseline="0" smtClean="0">
                  <a:ln>
                    <a:noFill/>
                  </a:ln>
                  <a:solidFill>
                    <a:schemeClr val="tx1"/>
                  </a:solidFill>
                  <a:effectLst/>
                  <a:latin typeface="Arial" pitchFamily="34" charset="0"/>
                </a:endParaRPr>
              </a:p>
            </p:txBody>
          </p:sp>
          <p:cxnSp>
            <p:nvCxnSpPr>
              <p:cNvPr id="108611" name="AutoShape 67"/>
              <p:cNvCxnSpPr>
                <a:cxnSpLocks noChangeShapeType="1"/>
              </p:cNvCxnSpPr>
              <p:nvPr/>
            </p:nvCxnSpPr>
            <p:spPr bwMode="auto">
              <a:xfrm>
                <a:off x="9225" y="8460"/>
                <a:ext cx="525" cy="0"/>
              </a:xfrm>
              <a:prstGeom prst="straightConnector1">
                <a:avLst/>
              </a:prstGeom>
              <a:noFill/>
              <a:ln w="19050">
                <a:solidFill>
                  <a:srgbClr val="000000"/>
                </a:solidFill>
                <a:round/>
                <a:headEnd/>
                <a:tailEnd type="stealth" w="med" len="lg"/>
              </a:ln>
            </p:spPr>
          </p:cxnSp>
          <p:sp>
            <p:nvSpPr>
              <p:cNvPr id="108612" name="Text Box 68"/>
              <p:cNvSpPr txBox="1">
                <a:spLocks noChangeArrowheads="1"/>
              </p:cNvSpPr>
              <p:nvPr/>
            </p:nvSpPr>
            <p:spPr bwMode="auto">
              <a:xfrm>
                <a:off x="9675" y="8235"/>
                <a:ext cx="3255" cy="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Обратная связь</a:t>
                </a:r>
                <a:endParaRPr kumimoji="0" lang="ru-RU" sz="1800" b="0" i="0" u="none" strike="noStrike" cap="none" normalizeH="0" baseline="0" smtClean="0">
                  <a:ln>
                    <a:noFill/>
                  </a:ln>
                  <a:solidFill>
                    <a:schemeClr val="tx1"/>
                  </a:solidFill>
                  <a:effectLst/>
                  <a:latin typeface="Arial" pitchFamily="34" charset="0"/>
                </a:endParaRPr>
              </a:p>
            </p:txBody>
          </p:sp>
          <p:cxnSp>
            <p:nvCxnSpPr>
              <p:cNvPr id="108613" name="AutoShape 69"/>
              <p:cNvCxnSpPr>
                <a:cxnSpLocks noChangeShapeType="1"/>
              </p:cNvCxnSpPr>
              <p:nvPr/>
            </p:nvCxnSpPr>
            <p:spPr bwMode="auto">
              <a:xfrm flipH="1">
                <a:off x="11896" y="8505"/>
                <a:ext cx="614" cy="0"/>
              </a:xfrm>
              <a:prstGeom prst="straightConnector1">
                <a:avLst/>
              </a:prstGeom>
              <a:noFill/>
              <a:ln w="9525">
                <a:solidFill>
                  <a:srgbClr val="000000"/>
                </a:solidFill>
                <a:prstDash val="dash"/>
                <a:round/>
                <a:headEnd type="stealth" w="med" len="lg"/>
                <a:tailEnd type="stealth" w="med" len="lg"/>
              </a:ln>
            </p:spPr>
          </p:cxnSp>
          <p:sp>
            <p:nvSpPr>
              <p:cNvPr id="108614" name="Text Box 70"/>
              <p:cNvSpPr txBox="1">
                <a:spLocks noChangeArrowheads="1"/>
              </p:cNvSpPr>
              <p:nvPr/>
            </p:nvSpPr>
            <p:spPr bwMode="auto">
              <a:xfrm>
                <a:off x="12600" y="8295"/>
                <a:ext cx="3255" cy="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rPr>
                  <a:t>Информационный поток</a:t>
                </a:r>
                <a:endParaRPr kumimoji="0" lang="ru-RU" sz="1800" b="0" i="0" u="none" strike="noStrike" cap="none" normalizeH="0" baseline="0" smtClean="0">
                  <a:ln>
                    <a:noFill/>
                  </a:ln>
                  <a:solidFill>
                    <a:schemeClr val="tx1"/>
                  </a:solidFill>
                  <a:effectLst/>
                  <a:latin typeface="Arial" pitchFamily="34" charset="0"/>
                </a:endParaRPr>
              </a:p>
            </p:txBody>
          </p:sp>
          <p:cxnSp>
            <p:nvCxnSpPr>
              <p:cNvPr id="108615" name="AutoShape 71"/>
              <p:cNvCxnSpPr>
                <a:cxnSpLocks noChangeShapeType="1"/>
              </p:cNvCxnSpPr>
              <p:nvPr/>
            </p:nvCxnSpPr>
            <p:spPr bwMode="auto">
              <a:xfrm flipV="1">
                <a:off x="2460" y="5910"/>
                <a:ext cx="0" cy="1365"/>
              </a:xfrm>
              <a:prstGeom prst="straightConnector1">
                <a:avLst/>
              </a:prstGeom>
              <a:noFill/>
              <a:ln w="9525">
                <a:solidFill>
                  <a:srgbClr val="000000"/>
                </a:solidFill>
                <a:round/>
                <a:headEnd/>
                <a:tailEnd type="stealth" w="med" len="lg"/>
              </a:ln>
            </p:spPr>
          </p:cxnSp>
          <p:cxnSp>
            <p:nvCxnSpPr>
              <p:cNvPr id="108616" name="AutoShape 72"/>
              <p:cNvCxnSpPr>
                <a:cxnSpLocks noChangeShapeType="1"/>
              </p:cNvCxnSpPr>
              <p:nvPr/>
            </p:nvCxnSpPr>
            <p:spPr bwMode="auto">
              <a:xfrm flipV="1">
                <a:off x="5565" y="5910"/>
                <a:ext cx="0" cy="1365"/>
              </a:xfrm>
              <a:prstGeom prst="straightConnector1">
                <a:avLst/>
              </a:prstGeom>
              <a:noFill/>
              <a:ln w="9525">
                <a:solidFill>
                  <a:srgbClr val="000000"/>
                </a:solidFill>
                <a:round/>
                <a:headEnd/>
                <a:tailEnd type="stealth" w="med" len="lg"/>
              </a:ln>
            </p:spPr>
          </p:cxnSp>
          <p:cxnSp>
            <p:nvCxnSpPr>
              <p:cNvPr id="108617" name="AutoShape 73"/>
              <p:cNvCxnSpPr>
                <a:cxnSpLocks noChangeShapeType="1"/>
              </p:cNvCxnSpPr>
              <p:nvPr/>
            </p:nvCxnSpPr>
            <p:spPr bwMode="auto">
              <a:xfrm flipV="1">
                <a:off x="8295" y="5910"/>
                <a:ext cx="1" cy="690"/>
              </a:xfrm>
              <a:prstGeom prst="straightConnector1">
                <a:avLst/>
              </a:prstGeom>
              <a:noFill/>
              <a:ln w="9525">
                <a:solidFill>
                  <a:srgbClr val="000000"/>
                </a:solidFill>
                <a:round/>
                <a:headEnd/>
                <a:tailEnd type="stealth" w="med" len="lg"/>
              </a:ln>
            </p:spPr>
          </p:cxnSp>
          <p:cxnSp>
            <p:nvCxnSpPr>
              <p:cNvPr id="108618" name="AutoShape 74"/>
              <p:cNvCxnSpPr>
                <a:cxnSpLocks noChangeShapeType="1"/>
              </p:cNvCxnSpPr>
              <p:nvPr/>
            </p:nvCxnSpPr>
            <p:spPr bwMode="auto">
              <a:xfrm flipV="1">
                <a:off x="10620" y="5910"/>
                <a:ext cx="0" cy="1365"/>
              </a:xfrm>
              <a:prstGeom prst="straightConnector1">
                <a:avLst/>
              </a:prstGeom>
              <a:noFill/>
              <a:ln w="9525">
                <a:solidFill>
                  <a:srgbClr val="000000"/>
                </a:solidFill>
                <a:round/>
                <a:headEnd/>
                <a:tailEnd type="stealth" w="med" len="lg"/>
              </a:ln>
            </p:spPr>
          </p:cxnSp>
          <p:cxnSp>
            <p:nvCxnSpPr>
              <p:cNvPr id="108619" name="AutoShape 75"/>
              <p:cNvCxnSpPr>
                <a:cxnSpLocks noChangeShapeType="1"/>
              </p:cNvCxnSpPr>
              <p:nvPr/>
            </p:nvCxnSpPr>
            <p:spPr bwMode="auto">
              <a:xfrm flipV="1">
                <a:off x="13965" y="5910"/>
                <a:ext cx="0" cy="1365"/>
              </a:xfrm>
              <a:prstGeom prst="straightConnector1">
                <a:avLst/>
              </a:prstGeom>
              <a:noFill/>
              <a:ln w="9525">
                <a:solidFill>
                  <a:srgbClr val="000000"/>
                </a:solidFill>
                <a:round/>
                <a:headEnd/>
                <a:tailEnd type="stealth" w="med" len="lg"/>
              </a:ln>
            </p:spPr>
          </p:cxnSp>
          <p:cxnSp>
            <p:nvCxnSpPr>
              <p:cNvPr id="108620" name="AutoShape 76"/>
              <p:cNvCxnSpPr>
                <a:cxnSpLocks noChangeShapeType="1"/>
              </p:cNvCxnSpPr>
              <p:nvPr/>
            </p:nvCxnSpPr>
            <p:spPr bwMode="auto">
              <a:xfrm>
                <a:off x="8295" y="6870"/>
                <a:ext cx="1" cy="405"/>
              </a:xfrm>
              <a:prstGeom prst="straightConnector1">
                <a:avLst/>
              </a:prstGeom>
              <a:noFill/>
              <a:ln w="9525">
                <a:solidFill>
                  <a:srgbClr val="000000"/>
                </a:solidFill>
                <a:round/>
                <a:headEnd/>
                <a:tailEnd/>
              </a:ln>
            </p:spPr>
          </p:cxnSp>
        </p:grpSp>
        <p:sp>
          <p:nvSpPr>
            <p:cNvPr id="80" name="TextBox 79"/>
            <p:cNvSpPr txBox="1"/>
            <p:nvPr/>
          </p:nvSpPr>
          <p:spPr>
            <a:xfrm>
              <a:off x="785786" y="4572008"/>
              <a:ext cx="1643074" cy="338554"/>
            </a:xfrm>
            <a:prstGeom prst="rect">
              <a:avLst/>
            </a:prstGeom>
            <a:noFill/>
          </p:spPr>
          <p:txBody>
            <a:bodyPr wrap="square" rtlCol="0">
              <a:spAutoFit/>
            </a:bodyPr>
            <a:lstStyle/>
            <a:p>
              <a:r>
                <a:rPr lang="ru-RU" sz="1600" b="1" i="1" dirty="0" smtClean="0"/>
                <a:t>СНАБЖЕНИЕ</a:t>
              </a:r>
              <a:endParaRPr lang="ru-RU" sz="1600" b="1" i="1" dirty="0"/>
            </a:p>
          </p:txBody>
        </p:sp>
        <p:sp>
          <p:nvSpPr>
            <p:cNvPr id="81" name="TextBox 80"/>
            <p:cNvSpPr txBox="1"/>
            <p:nvPr/>
          </p:nvSpPr>
          <p:spPr>
            <a:xfrm>
              <a:off x="3357554" y="4572008"/>
              <a:ext cx="2071702" cy="338554"/>
            </a:xfrm>
            <a:prstGeom prst="rect">
              <a:avLst/>
            </a:prstGeom>
            <a:noFill/>
          </p:spPr>
          <p:txBody>
            <a:bodyPr wrap="square" rtlCol="0">
              <a:spAutoFit/>
            </a:bodyPr>
            <a:lstStyle/>
            <a:p>
              <a:r>
                <a:rPr lang="ru-RU" sz="1600" b="1" i="1" dirty="0" smtClean="0"/>
                <a:t>ПРОИЗВОДСТВО</a:t>
              </a:r>
              <a:endParaRPr lang="ru-RU" sz="1600" b="1" i="1" dirty="0"/>
            </a:p>
          </p:txBody>
        </p:sp>
        <p:sp>
          <p:nvSpPr>
            <p:cNvPr id="82" name="TextBox 81"/>
            <p:cNvSpPr txBox="1"/>
            <p:nvPr/>
          </p:nvSpPr>
          <p:spPr>
            <a:xfrm>
              <a:off x="6143636" y="4519206"/>
              <a:ext cx="2143140" cy="338554"/>
            </a:xfrm>
            <a:prstGeom prst="rect">
              <a:avLst/>
            </a:prstGeom>
            <a:noFill/>
          </p:spPr>
          <p:txBody>
            <a:bodyPr wrap="square" rtlCol="0">
              <a:spAutoFit/>
            </a:bodyPr>
            <a:lstStyle/>
            <a:p>
              <a:r>
                <a:rPr lang="ru-RU" sz="1600" b="1" i="1" dirty="0" smtClean="0"/>
                <a:t>РАСПРЕДЕЛЕНИЕ</a:t>
              </a:r>
              <a:endParaRPr lang="ru-RU" sz="1600" b="1" i="1" dirty="0"/>
            </a:p>
          </p:txBody>
        </p:sp>
        <p:sp>
          <p:nvSpPr>
            <p:cNvPr id="85" name="TextBox 84"/>
            <p:cNvSpPr txBox="1"/>
            <p:nvPr/>
          </p:nvSpPr>
          <p:spPr>
            <a:xfrm>
              <a:off x="3071802" y="4286256"/>
              <a:ext cx="500066" cy="553998"/>
            </a:xfrm>
            <a:prstGeom prst="rect">
              <a:avLst/>
            </a:prstGeom>
            <a:noFill/>
          </p:spPr>
          <p:txBody>
            <a:bodyPr wrap="square" rtlCol="0">
              <a:spAutoFit/>
            </a:bodyPr>
            <a:lstStyle/>
            <a:p>
              <a:pPr lvl="0"/>
              <a:r>
                <a:rPr kumimoji="0" lang="ru-RU" sz="1200" b="1" i="0" u="none" strike="noStrike" cap="none" normalizeH="0" baseline="0" dirty="0" smtClean="0">
                  <a:ln>
                    <a:noFill/>
                  </a:ln>
                  <a:solidFill>
                    <a:schemeClr val="tx1"/>
                  </a:solidFill>
                  <a:effectLst/>
                  <a:latin typeface="Calibri" pitchFamily="34" charset="0"/>
                </a:rPr>
                <a:t>ЗСС</a:t>
              </a:r>
              <a:r>
                <a:rPr kumimoji="0" lang="ru-RU" sz="1200" b="1" i="0" u="none" strike="noStrike" cap="none" normalizeH="0" baseline="-25000" dirty="0" smtClean="0">
                  <a:ln>
                    <a:noFill/>
                  </a:ln>
                  <a:solidFill>
                    <a:schemeClr val="tx1"/>
                  </a:solidFill>
                  <a:effectLst/>
                  <a:latin typeface="Calibri" pitchFamily="34" charset="0"/>
                </a:rPr>
                <a:t>2</a:t>
              </a:r>
              <a:endParaRPr lang="ru-RU" sz="1200" dirty="0"/>
            </a:p>
            <a:p>
              <a:endParaRPr lang="ru-RU" dirty="0"/>
            </a:p>
          </p:txBody>
        </p:sp>
        <p:sp>
          <p:nvSpPr>
            <p:cNvPr id="86" name="TextBox 85"/>
            <p:cNvSpPr txBox="1"/>
            <p:nvPr/>
          </p:nvSpPr>
          <p:spPr>
            <a:xfrm>
              <a:off x="1428728" y="4286256"/>
              <a:ext cx="500066" cy="553998"/>
            </a:xfrm>
            <a:prstGeom prst="rect">
              <a:avLst/>
            </a:prstGeom>
            <a:noFill/>
          </p:spPr>
          <p:txBody>
            <a:bodyPr wrap="square" rtlCol="0">
              <a:spAutoFit/>
            </a:bodyPr>
            <a:lstStyle/>
            <a:p>
              <a:pPr lvl="0"/>
              <a:r>
                <a:rPr kumimoji="0" lang="ru-RU" sz="1200" b="1" i="0" u="none" strike="noStrike" cap="none" normalizeH="0" baseline="0" dirty="0" smtClean="0">
                  <a:ln>
                    <a:noFill/>
                  </a:ln>
                  <a:solidFill>
                    <a:schemeClr val="tx1"/>
                  </a:solidFill>
                  <a:effectLst/>
                  <a:latin typeface="Calibri" pitchFamily="34" charset="0"/>
                </a:rPr>
                <a:t>ЗСС</a:t>
              </a:r>
              <a:r>
                <a:rPr kumimoji="0" lang="ru-RU" sz="1200" b="1" i="0" u="none" strike="noStrike" cap="none" normalizeH="0" baseline="-25000" dirty="0" smtClean="0">
                  <a:ln>
                    <a:noFill/>
                  </a:ln>
                  <a:solidFill>
                    <a:schemeClr val="tx1"/>
                  </a:solidFill>
                  <a:effectLst/>
                  <a:latin typeface="Calibri" pitchFamily="34" charset="0"/>
                </a:rPr>
                <a:t>1</a:t>
              </a:r>
              <a:endParaRPr lang="ru-RU" sz="1200" dirty="0"/>
            </a:p>
            <a:p>
              <a:endParaRPr lang="ru-RU" dirty="0"/>
            </a:p>
          </p:txBody>
        </p:sp>
        <p:sp>
          <p:nvSpPr>
            <p:cNvPr id="87" name="TextBox 86"/>
            <p:cNvSpPr txBox="1"/>
            <p:nvPr/>
          </p:nvSpPr>
          <p:spPr>
            <a:xfrm>
              <a:off x="4714876" y="4286256"/>
              <a:ext cx="500066" cy="553998"/>
            </a:xfrm>
            <a:prstGeom prst="rect">
              <a:avLst/>
            </a:prstGeom>
            <a:noFill/>
          </p:spPr>
          <p:txBody>
            <a:bodyPr wrap="square" rtlCol="0">
              <a:spAutoFit/>
            </a:bodyPr>
            <a:lstStyle/>
            <a:p>
              <a:pPr lvl="0"/>
              <a:r>
                <a:rPr kumimoji="0" lang="ru-RU" sz="1200" b="1" i="0" u="none" strike="noStrike" cap="none" normalizeH="0" baseline="0" dirty="0" smtClean="0">
                  <a:ln>
                    <a:noFill/>
                  </a:ln>
                  <a:solidFill>
                    <a:schemeClr val="tx1"/>
                  </a:solidFill>
                  <a:effectLst/>
                  <a:latin typeface="Calibri" pitchFamily="34" charset="0"/>
                </a:rPr>
                <a:t>ЗСС</a:t>
              </a:r>
              <a:r>
                <a:rPr kumimoji="0" lang="ru-RU" sz="1200" b="1" i="0" u="none" strike="noStrike" cap="none" normalizeH="0" baseline="-25000" dirty="0" smtClean="0">
                  <a:ln>
                    <a:noFill/>
                  </a:ln>
                  <a:solidFill>
                    <a:schemeClr val="tx1"/>
                  </a:solidFill>
                  <a:effectLst/>
                  <a:latin typeface="Calibri" pitchFamily="34" charset="0"/>
                </a:rPr>
                <a:t>3</a:t>
              </a:r>
              <a:endParaRPr lang="ru-RU" sz="1200" dirty="0"/>
            </a:p>
            <a:p>
              <a:endParaRPr lang="ru-RU" dirty="0"/>
            </a:p>
          </p:txBody>
        </p:sp>
        <p:sp>
          <p:nvSpPr>
            <p:cNvPr id="88" name="TextBox 87"/>
            <p:cNvSpPr txBox="1"/>
            <p:nvPr/>
          </p:nvSpPr>
          <p:spPr>
            <a:xfrm>
              <a:off x="6215074" y="4286256"/>
              <a:ext cx="500066" cy="553998"/>
            </a:xfrm>
            <a:prstGeom prst="rect">
              <a:avLst/>
            </a:prstGeom>
            <a:noFill/>
          </p:spPr>
          <p:txBody>
            <a:bodyPr wrap="square" rtlCol="0">
              <a:spAutoFit/>
            </a:bodyPr>
            <a:lstStyle/>
            <a:p>
              <a:pPr lvl="0"/>
              <a:r>
                <a:rPr kumimoji="0" lang="ru-RU" sz="1200" b="1" i="0" u="none" strike="noStrike" cap="none" normalizeH="0" baseline="0" dirty="0" smtClean="0">
                  <a:ln>
                    <a:noFill/>
                  </a:ln>
                  <a:solidFill>
                    <a:schemeClr val="tx1"/>
                  </a:solidFill>
                  <a:effectLst/>
                  <a:latin typeface="Calibri" pitchFamily="34" charset="0"/>
                </a:rPr>
                <a:t>ЗСС</a:t>
              </a:r>
              <a:r>
                <a:rPr kumimoji="0" lang="ru-RU" sz="1200" b="1" i="0" u="none" strike="noStrike" cap="none" normalizeH="0" baseline="-25000" dirty="0" smtClean="0">
                  <a:ln>
                    <a:noFill/>
                  </a:ln>
                  <a:solidFill>
                    <a:schemeClr val="tx1"/>
                  </a:solidFill>
                  <a:effectLst/>
                  <a:latin typeface="Calibri" pitchFamily="34" charset="0"/>
                </a:rPr>
                <a:t>4</a:t>
              </a:r>
              <a:endParaRPr lang="ru-RU" sz="1200" dirty="0"/>
            </a:p>
            <a:p>
              <a:endParaRPr lang="ru-RU" dirty="0"/>
            </a:p>
          </p:txBody>
        </p:sp>
        <p:sp>
          <p:nvSpPr>
            <p:cNvPr id="89" name="TextBox 88"/>
            <p:cNvSpPr txBox="1"/>
            <p:nvPr/>
          </p:nvSpPr>
          <p:spPr>
            <a:xfrm>
              <a:off x="7643834" y="4286256"/>
              <a:ext cx="500066" cy="553998"/>
            </a:xfrm>
            <a:prstGeom prst="rect">
              <a:avLst/>
            </a:prstGeom>
            <a:noFill/>
          </p:spPr>
          <p:txBody>
            <a:bodyPr wrap="square" rtlCol="0">
              <a:spAutoFit/>
            </a:bodyPr>
            <a:lstStyle/>
            <a:p>
              <a:pPr lvl="0"/>
              <a:r>
                <a:rPr kumimoji="0" lang="ru-RU" sz="1200" b="1" i="0" u="none" strike="noStrike" cap="none" normalizeH="0" baseline="0" dirty="0" smtClean="0">
                  <a:ln>
                    <a:noFill/>
                  </a:ln>
                  <a:solidFill>
                    <a:schemeClr val="tx1"/>
                  </a:solidFill>
                  <a:effectLst/>
                  <a:latin typeface="Calibri" pitchFamily="34" charset="0"/>
                </a:rPr>
                <a:t>ЗСС</a:t>
              </a:r>
              <a:r>
                <a:rPr kumimoji="0" lang="ru-RU" sz="1200" b="1" i="0" u="none" strike="noStrike" cap="none" normalizeH="0" baseline="-25000" dirty="0" smtClean="0">
                  <a:ln>
                    <a:noFill/>
                  </a:ln>
                  <a:solidFill>
                    <a:schemeClr val="tx1"/>
                  </a:solidFill>
                  <a:effectLst/>
                  <a:latin typeface="Calibri" pitchFamily="34" charset="0"/>
                </a:rPr>
                <a:t>5</a:t>
              </a:r>
              <a:endParaRPr lang="ru-RU" sz="1200" dirty="0"/>
            </a:p>
            <a:p>
              <a:endParaRPr lang="ru-RU" dirty="0"/>
            </a:p>
          </p:txBody>
        </p:sp>
      </p:grpSp>
    </p:spTree>
    <p:extLst>
      <p:ext uri="{BB962C8B-B14F-4D97-AF65-F5344CB8AC3E}">
        <p14:creationId xmlns:p14="http://schemas.microsoft.com/office/powerpoint/2010/main" val="3787712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499350" cy="1000132"/>
          </a:xfrm>
        </p:spPr>
        <p:txBody>
          <a:bodyPr>
            <a:normAutofit/>
          </a:bodyPr>
          <a:lstStyle/>
          <a:p>
            <a:pPr algn="ctr"/>
            <a:r>
              <a:rPr lang="ru-RU" sz="2400" dirty="0" smtClean="0"/>
              <a:t>Цели и задачи звеньев складской системы в различных функциональных областях логистики</a:t>
            </a:r>
            <a:endParaRPr lang="ru-RU" sz="2400" dirty="0"/>
          </a:p>
        </p:txBody>
      </p:sp>
      <p:graphicFrame>
        <p:nvGraphicFramePr>
          <p:cNvPr id="5" name="Таблица 4"/>
          <p:cNvGraphicFramePr>
            <a:graphicFrameLocks noGrp="1"/>
          </p:cNvGraphicFramePr>
          <p:nvPr>
            <p:extLst>
              <p:ext uri="{D42A27DB-BD31-4B8C-83A1-F6EECF244321}">
                <p14:modId xmlns:p14="http://schemas.microsoft.com/office/powerpoint/2010/main" val="2537566099"/>
              </p:ext>
            </p:extLst>
          </p:nvPr>
        </p:nvGraphicFramePr>
        <p:xfrm>
          <a:off x="251520" y="1124744"/>
          <a:ext cx="8496944" cy="4799941"/>
        </p:xfrm>
        <a:graphic>
          <a:graphicData uri="http://schemas.openxmlformats.org/drawingml/2006/table">
            <a:tbl>
              <a:tblPr/>
              <a:tblGrid>
                <a:gridCol w="1477729"/>
                <a:gridCol w="7019215"/>
              </a:tblGrid>
              <a:tr h="360902">
                <a:tc>
                  <a:txBody>
                    <a:bodyPr/>
                    <a:lstStyle/>
                    <a:p>
                      <a:pPr marL="0" indent="0" algn="ctr">
                        <a:lnSpc>
                          <a:spcPts val="1230"/>
                        </a:lnSpc>
                        <a:spcAft>
                          <a:spcPts val="0"/>
                        </a:spcAft>
                      </a:pPr>
                      <a:r>
                        <a:rPr lang="ru-RU" sz="1400" dirty="0">
                          <a:latin typeface="Times New Roman"/>
                          <a:ea typeface="Times New Roman"/>
                          <a:cs typeface="Times New Roman"/>
                        </a:rPr>
                        <a:t>Функциональная область</a:t>
                      </a:r>
                      <a:endParaRPr lang="ru-RU" sz="1400" dirty="0">
                        <a:latin typeface="Times New Roman"/>
                        <a:ea typeface="Times New Roman"/>
                      </a:endParaRPr>
                    </a:p>
                    <a:p>
                      <a:pPr marL="0" indent="0" algn="ctr">
                        <a:lnSpc>
                          <a:spcPts val="1230"/>
                        </a:lnSpc>
                        <a:spcAft>
                          <a:spcPts val="0"/>
                        </a:spcAft>
                      </a:pPr>
                      <a:r>
                        <a:rPr lang="ru-RU" sz="1400" dirty="0">
                          <a:latin typeface="Times New Roman"/>
                          <a:ea typeface="Times New Roman"/>
                          <a:cs typeface="Times New Roman"/>
                        </a:rPr>
                        <a:t>логистики</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ts val="1230"/>
                        </a:lnSpc>
                        <a:spcAft>
                          <a:spcPts val="0"/>
                        </a:spcAft>
                      </a:pPr>
                      <a:r>
                        <a:rPr lang="ru-RU" sz="1400" dirty="0">
                          <a:latin typeface="Times New Roman"/>
                          <a:ea typeface="Times New Roman"/>
                          <a:cs typeface="Times New Roman"/>
                        </a:rPr>
                        <a:t>Цели, задачи</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056">
                <a:tc>
                  <a:txBody>
                    <a:bodyPr/>
                    <a:lstStyle/>
                    <a:p>
                      <a:pPr marL="0" indent="0" algn="just">
                        <a:lnSpc>
                          <a:spcPct val="100000"/>
                        </a:lnSpc>
                        <a:spcBef>
                          <a:spcPts val="1200"/>
                        </a:spcBef>
                        <a:spcAft>
                          <a:spcPts val="0"/>
                        </a:spcAft>
                      </a:pPr>
                      <a:r>
                        <a:rPr lang="ru-RU" sz="1400" dirty="0">
                          <a:latin typeface="Times New Roman"/>
                          <a:ea typeface="Times New Roman"/>
                          <a:cs typeface="Times New Roman"/>
                        </a:rPr>
                        <a:t>Все функциональные области</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30"/>
                        </a:lnSpc>
                        <a:spcAft>
                          <a:spcPts val="0"/>
                        </a:spcAft>
                      </a:pPr>
                      <a:r>
                        <a:rPr lang="ru-RU" sz="1400" i="1" dirty="0">
                          <a:latin typeface="Times New Roman"/>
                          <a:ea typeface="Times New Roman"/>
                          <a:cs typeface="Times New Roman"/>
                        </a:rPr>
                        <a:t>Цель</a:t>
                      </a:r>
                      <a:r>
                        <a:rPr lang="ru-RU" sz="1400" dirty="0">
                          <a:latin typeface="Times New Roman"/>
                          <a:ea typeface="Times New Roman"/>
                          <a:cs typeface="Times New Roman"/>
                        </a:rPr>
                        <a:t> - интегрированное управление </a:t>
                      </a:r>
                      <a:r>
                        <a:rPr lang="ru-RU" sz="1400" dirty="0" err="1">
                          <a:latin typeface="Times New Roman"/>
                          <a:ea typeface="Times New Roman"/>
                          <a:cs typeface="Times New Roman"/>
                        </a:rPr>
                        <a:t>логистическими</a:t>
                      </a:r>
                      <a:r>
                        <a:rPr lang="ru-RU" sz="1400" dirty="0">
                          <a:latin typeface="Times New Roman"/>
                          <a:ea typeface="Times New Roman"/>
                          <a:cs typeface="Times New Roman"/>
                        </a:rPr>
                        <a:t> функциями и операциями продвижения материального потока через складскую систему</a:t>
                      </a:r>
                      <a:endParaRPr lang="ru-RU" sz="1400" dirty="0">
                        <a:latin typeface="Times New Roman"/>
                        <a:ea typeface="Times New Roman"/>
                      </a:endParaRPr>
                    </a:p>
                    <a:p>
                      <a:pPr marL="0" indent="0" algn="ctr">
                        <a:lnSpc>
                          <a:spcPts val="1230"/>
                        </a:lnSpc>
                        <a:spcAft>
                          <a:spcPts val="0"/>
                        </a:spcAft>
                      </a:pPr>
                      <a:r>
                        <a:rPr lang="ru-RU" sz="1400" i="1" dirty="0">
                          <a:latin typeface="Times New Roman"/>
                          <a:ea typeface="Times New Roman"/>
                          <a:cs typeface="Times New Roman"/>
                        </a:rPr>
                        <a:t>Задачи на </a:t>
                      </a:r>
                      <a:r>
                        <a:rPr lang="ru-RU" sz="1400" i="1" dirty="0" err="1">
                          <a:latin typeface="Times New Roman"/>
                          <a:ea typeface="Times New Roman"/>
                          <a:cs typeface="Times New Roman"/>
                        </a:rPr>
                        <a:t>макроуровне</a:t>
                      </a:r>
                      <a:r>
                        <a:rPr lang="ru-RU" sz="1400" dirty="0">
                          <a:latin typeface="Times New Roman"/>
                          <a:ea typeface="Times New Roman"/>
                          <a:cs typeface="Times New Roman"/>
                        </a:rPr>
                        <a:t>:</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выбор конфигурации складской сети компании в зависимости от требований корпоративной стратегии, выбранной концепции управления запасами и др.факторов;</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определение оптимального количества складских объектов в складской системе;</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определение оптимального пространственного расположения складских объектов;</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выбор формы собственности отдельных звеньев складской системы</a:t>
                      </a:r>
                      <a:endParaRPr lang="ru-RU" sz="1400" dirty="0">
                        <a:latin typeface="Times New Roman"/>
                        <a:ea typeface="Times New Roman"/>
                      </a:endParaRPr>
                    </a:p>
                    <a:p>
                      <a:pPr marL="0" indent="0" algn="ctr">
                        <a:lnSpc>
                          <a:spcPts val="1230"/>
                        </a:lnSpc>
                        <a:spcAft>
                          <a:spcPts val="0"/>
                        </a:spcAft>
                      </a:pPr>
                      <a:r>
                        <a:rPr lang="ru-RU" sz="1400" i="1" dirty="0">
                          <a:latin typeface="Times New Roman"/>
                          <a:ea typeface="Times New Roman"/>
                          <a:cs typeface="Times New Roman"/>
                        </a:rPr>
                        <a:t>Задачи на </a:t>
                      </a:r>
                      <a:r>
                        <a:rPr lang="ru-RU" sz="1400" i="1" dirty="0" err="1">
                          <a:latin typeface="Times New Roman"/>
                          <a:ea typeface="Times New Roman"/>
                          <a:cs typeface="Times New Roman"/>
                        </a:rPr>
                        <a:t>микроуровне</a:t>
                      </a:r>
                      <a:r>
                        <a:rPr lang="ru-RU" sz="1400" dirty="0">
                          <a:latin typeface="Times New Roman"/>
                          <a:ea typeface="Times New Roman"/>
                          <a:cs typeface="Times New Roman"/>
                        </a:rPr>
                        <a:t>:</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выработка управляющих воздействий с учетом изменяющихся условий внешней среды;</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координация функционирования различных звеньев складской системы </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4085">
                <a:tc>
                  <a:txBody>
                    <a:bodyPr/>
                    <a:lstStyle/>
                    <a:p>
                      <a:pPr indent="311150" algn="just">
                        <a:lnSpc>
                          <a:spcPct val="100000"/>
                        </a:lnSpc>
                        <a:spcAft>
                          <a:spcPts val="0"/>
                        </a:spcAft>
                      </a:pPr>
                      <a:r>
                        <a:rPr lang="ru-RU" sz="1400" dirty="0">
                          <a:latin typeface="Times New Roman"/>
                          <a:ea typeface="Times New Roman"/>
                          <a:cs typeface="Times New Roman"/>
                        </a:rPr>
                        <a:t>Снабжение</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30"/>
                        </a:lnSpc>
                        <a:spcAft>
                          <a:spcPts val="0"/>
                        </a:spcAft>
                      </a:pPr>
                      <a:r>
                        <a:rPr lang="ru-RU" sz="1400" i="1" dirty="0">
                          <a:latin typeface="Times New Roman"/>
                          <a:ea typeface="Times New Roman"/>
                          <a:cs typeface="Times New Roman"/>
                        </a:rPr>
                        <a:t>Цель</a:t>
                      </a:r>
                      <a:r>
                        <a:rPr lang="ru-RU" sz="1400" dirty="0">
                          <a:latin typeface="Times New Roman"/>
                          <a:ea typeface="Times New Roman"/>
                          <a:cs typeface="Times New Roman"/>
                        </a:rPr>
                        <a:t> – сокращение суммарных издержек на продвижение материального потока на основе обеспечения максимально возможной функциональной интеграции с </a:t>
                      </a:r>
                      <a:r>
                        <a:rPr lang="ru-RU" sz="1400" dirty="0" err="1">
                          <a:latin typeface="Times New Roman"/>
                          <a:ea typeface="Times New Roman"/>
                          <a:cs typeface="Times New Roman"/>
                        </a:rPr>
                        <a:t>логистической</a:t>
                      </a:r>
                      <a:r>
                        <a:rPr lang="ru-RU" sz="1400" dirty="0">
                          <a:latin typeface="Times New Roman"/>
                          <a:ea typeface="Times New Roman"/>
                          <a:cs typeface="Times New Roman"/>
                        </a:rPr>
                        <a:t> функцией транспортировки </a:t>
                      </a:r>
                      <a:endParaRPr lang="ru-RU" sz="1400" dirty="0">
                        <a:latin typeface="Times New Roman"/>
                        <a:ea typeface="Times New Roman"/>
                      </a:endParaRPr>
                    </a:p>
                    <a:p>
                      <a:pPr marL="0" indent="0" algn="ctr">
                        <a:lnSpc>
                          <a:spcPts val="1230"/>
                        </a:lnSpc>
                        <a:spcAft>
                          <a:spcPts val="0"/>
                        </a:spcAft>
                      </a:pPr>
                      <a:r>
                        <a:rPr lang="ru-RU" sz="1400" i="1" dirty="0">
                          <a:latin typeface="Times New Roman"/>
                          <a:ea typeface="Times New Roman"/>
                          <a:cs typeface="Times New Roman"/>
                        </a:rPr>
                        <a:t>Задачи</a:t>
                      </a:r>
                      <a:r>
                        <a:rPr lang="ru-RU" sz="1400" dirty="0">
                          <a:latin typeface="Times New Roman"/>
                          <a:ea typeface="Times New Roman"/>
                          <a:cs typeface="Times New Roman"/>
                        </a:rPr>
                        <a:t>:</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a:t>
                      </a:r>
                      <a:r>
                        <a:rPr lang="ru-RU" sz="1400" dirty="0" err="1">
                          <a:latin typeface="Times New Roman"/>
                          <a:ea typeface="Times New Roman"/>
                          <a:cs typeface="Times New Roman"/>
                        </a:rPr>
                        <a:t>унитизация</a:t>
                      </a:r>
                      <a:r>
                        <a:rPr lang="ru-RU" sz="1400" dirty="0">
                          <a:latin typeface="Times New Roman"/>
                          <a:ea typeface="Times New Roman"/>
                          <a:cs typeface="Times New Roman"/>
                        </a:rPr>
                        <a:t> партии отправки в соответствии с грузоподъемностью (грузовместимостью) магистральных транспортных средств;</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детальное проектирование технологических зон хранения на складском объекте</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808">
                <a:tc>
                  <a:txBody>
                    <a:bodyPr/>
                    <a:lstStyle/>
                    <a:p>
                      <a:pPr indent="311150" algn="just">
                        <a:lnSpc>
                          <a:spcPct val="100000"/>
                        </a:lnSpc>
                        <a:spcAft>
                          <a:spcPts val="0"/>
                        </a:spcAft>
                      </a:pPr>
                      <a:r>
                        <a:rPr lang="ru-RU" sz="1400" dirty="0">
                          <a:latin typeface="Times New Roman"/>
                          <a:ea typeface="Times New Roman"/>
                          <a:cs typeface="Times New Roman"/>
                        </a:rPr>
                        <a:t>Снабжение</a:t>
                      </a:r>
                      <a:endParaRPr lang="ru-RU" sz="1400" dirty="0">
                        <a:latin typeface="Times New Roman"/>
                        <a:ea typeface="Times New Roman"/>
                      </a:endParaRPr>
                    </a:p>
                    <a:p>
                      <a:pPr indent="311150" algn="just">
                        <a:lnSpc>
                          <a:spcPct val="100000"/>
                        </a:lnSpc>
                        <a:spcAft>
                          <a:spcPts val="0"/>
                        </a:spcAft>
                      </a:pPr>
                      <a:r>
                        <a:rPr lang="ru-RU" sz="1400" dirty="0">
                          <a:latin typeface="Times New Roman"/>
                          <a:ea typeface="Times New Roman"/>
                          <a:cs typeface="Times New Roman"/>
                        </a:rPr>
                        <a:t>Производство</a:t>
                      </a: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30"/>
                        </a:lnSpc>
                        <a:spcAft>
                          <a:spcPts val="0"/>
                        </a:spcAft>
                      </a:pPr>
                      <a:r>
                        <a:rPr lang="ru-RU" sz="1400" i="1" dirty="0">
                          <a:latin typeface="Times New Roman"/>
                          <a:ea typeface="Times New Roman"/>
                          <a:cs typeface="Times New Roman"/>
                        </a:rPr>
                        <a:t>Цель</a:t>
                      </a:r>
                      <a:r>
                        <a:rPr lang="ru-RU" sz="1400" dirty="0">
                          <a:latin typeface="Times New Roman"/>
                          <a:ea typeface="Times New Roman"/>
                          <a:cs typeface="Times New Roman"/>
                        </a:rPr>
                        <a:t> – удовлетворение потребностей производства в необходимых ресурсах с заданным уровнем надежности</a:t>
                      </a:r>
                      <a:endParaRPr lang="ru-RU" sz="1400" dirty="0">
                        <a:latin typeface="Times New Roman"/>
                        <a:ea typeface="Times New Roman"/>
                      </a:endParaRPr>
                    </a:p>
                    <a:p>
                      <a:pPr marL="0" indent="0" algn="ctr">
                        <a:lnSpc>
                          <a:spcPts val="1230"/>
                        </a:lnSpc>
                        <a:spcAft>
                          <a:spcPts val="0"/>
                        </a:spcAft>
                      </a:pPr>
                      <a:r>
                        <a:rPr lang="ru-RU" sz="1400" i="1" dirty="0">
                          <a:latin typeface="Times New Roman"/>
                          <a:ea typeface="Times New Roman"/>
                          <a:cs typeface="Times New Roman"/>
                        </a:rPr>
                        <a:t>Задачи:</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разработка стратегий снабжения складов </a:t>
                      </a:r>
                      <a:r>
                        <a:rPr lang="ru-RU" sz="1400" dirty="0" smtClean="0">
                          <a:latin typeface="Times New Roman"/>
                          <a:ea typeface="Times New Roman"/>
                          <a:cs typeface="Times New Roman"/>
                        </a:rPr>
                        <a:t>материальными ресурсами в соответствии с выбранной производственной концепцией;</a:t>
                      </a:r>
                      <a:endParaRPr lang="ru-RU" sz="1400" dirty="0" smtClean="0">
                        <a:latin typeface="Times New Roman"/>
                        <a:ea typeface="Times New Roman"/>
                      </a:endParaRPr>
                    </a:p>
                    <a:p>
                      <a:pPr marL="0" indent="0" algn="just">
                        <a:lnSpc>
                          <a:spcPts val="1230"/>
                        </a:lnSpc>
                        <a:spcAft>
                          <a:spcPts val="0"/>
                        </a:spcAft>
                      </a:pPr>
                      <a:r>
                        <a:rPr lang="ru-RU" sz="1400" dirty="0" smtClean="0">
                          <a:latin typeface="Times New Roman"/>
                          <a:ea typeface="Times New Roman"/>
                          <a:cs typeface="Times New Roman"/>
                        </a:rPr>
                        <a:t>- проектирование и внедрение интегрированных складских производственных систем;</a:t>
                      </a:r>
                      <a:endParaRPr lang="ru-RU" sz="1400" dirty="0" smtClean="0">
                        <a:latin typeface="Times New Roman"/>
                        <a:ea typeface="Times New Roman"/>
                      </a:endParaRPr>
                    </a:p>
                    <a:p>
                      <a:pPr marL="0" indent="0" algn="just">
                        <a:lnSpc>
                          <a:spcPts val="1230"/>
                        </a:lnSpc>
                        <a:spcAft>
                          <a:spcPts val="0"/>
                        </a:spcAft>
                      </a:pPr>
                      <a:r>
                        <a:rPr lang="ru-RU" sz="1400" dirty="0" smtClean="0">
                          <a:latin typeface="Times New Roman"/>
                          <a:ea typeface="Times New Roman"/>
                          <a:cs typeface="Times New Roman"/>
                        </a:rPr>
                        <a:t>- формирование базовых модулей заказов в соответствии с потребностями производственного процесса</a:t>
                      </a:r>
                      <a:endParaRPr lang="ru-RU" sz="1400" dirty="0" smtClean="0">
                        <a:latin typeface="Times New Roman"/>
                        <a:ea typeface="Times New Roman"/>
                      </a:endParaRPr>
                    </a:p>
                    <a:p>
                      <a:pPr marL="0" indent="0" algn="just">
                        <a:lnSpc>
                          <a:spcPts val="1230"/>
                        </a:lnSpc>
                        <a:spcAft>
                          <a:spcPts val="0"/>
                        </a:spcAft>
                      </a:pPr>
                      <a:endParaRPr lang="ru-RU" sz="1400" dirty="0">
                        <a:latin typeface="Times New Roman"/>
                        <a:ea typeface="Times New Roman"/>
                      </a:endParaRPr>
                    </a:p>
                  </a:txBody>
                  <a:tcPr marL="38911" marR="38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0323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116156502"/>
              </p:ext>
            </p:extLst>
          </p:nvPr>
        </p:nvGraphicFramePr>
        <p:xfrm>
          <a:off x="467544" y="1484784"/>
          <a:ext cx="8136904" cy="3865062"/>
        </p:xfrm>
        <a:graphic>
          <a:graphicData uri="http://schemas.openxmlformats.org/drawingml/2006/table">
            <a:tbl>
              <a:tblPr/>
              <a:tblGrid>
                <a:gridCol w="2470387"/>
                <a:gridCol w="5666517"/>
              </a:tblGrid>
              <a:tr h="1056750">
                <a:tc>
                  <a:txBody>
                    <a:bodyPr/>
                    <a:lstStyle/>
                    <a:p>
                      <a:pPr indent="311150" algn="just">
                        <a:lnSpc>
                          <a:spcPct val="100000"/>
                        </a:lnSpc>
                        <a:spcAft>
                          <a:spcPts val="0"/>
                        </a:spcAft>
                      </a:pPr>
                      <a:r>
                        <a:rPr lang="ru-RU" sz="1400" dirty="0">
                          <a:latin typeface="Times New Roman"/>
                          <a:ea typeface="Times New Roman"/>
                          <a:cs typeface="Times New Roman"/>
                        </a:rPr>
                        <a:t>Производство</a:t>
                      </a:r>
                      <a:endParaRPr lang="ru-RU" sz="14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5250" algn="just">
                        <a:lnSpc>
                          <a:spcPts val="1230"/>
                        </a:lnSpc>
                        <a:spcAft>
                          <a:spcPts val="0"/>
                        </a:spcAft>
                      </a:pPr>
                      <a:r>
                        <a:rPr lang="ru-RU" sz="1400" i="1" dirty="0">
                          <a:latin typeface="Times New Roman"/>
                          <a:ea typeface="Times New Roman"/>
                          <a:cs typeface="Times New Roman"/>
                        </a:rPr>
                        <a:t>Цель</a:t>
                      </a:r>
                      <a:r>
                        <a:rPr lang="ru-RU" sz="1400" dirty="0">
                          <a:latin typeface="Times New Roman"/>
                          <a:ea typeface="Times New Roman"/>
                          <a:cs typeface="Times New Roman"/>
                        </a:rPr>
                        <a:t> – преобразование параметров грузопотока в соответствии с требованиями технологического процесса производства</a:t>
                      </a:r>
                      <a:endParaRPr lang="ru-RU" sz="1400" dirty="0">
                        <a:latin typeface="Times New Roman"/>
                        <a:ea typeface="Times New Roman"/>
                      </a:endParaRPr>
                    </a:p>
                    <a:p>
                      <a:pPr marL="0" indent="95250" algn="ctr">
                        <a:lnSpc>
                          <a:spcPts val="1230"/>
                        </a:lnSpc>
                        <a:spcAft>
                          <a:spcPts val="0"/>
                        </a:spcAft>
                      </a:pPr>
                      <a:r>
                        <a:rPr lang="ru-RU" sz="1400" i="1" dirty="0">
                          <a:latin typeface="Times New Roman"/>
                          <a:ea typeface="Times New Roman"/>
                          <a:cs typeface="Times New Roman"/>
                        </a:rPr>
                        <a:t>Задачи</a:t>
                      </a:r>
                      <a:r>
                        <a:rPr lang="ru-RU" sz="1400" dirty="0">
                          <a:latin typeface="Times New Roman"/>
                          <a:ea typeface="Times New Roman"/>
                          <a:cs typeface="Times New Roman"/>
                        </a:rPr>
                        <a:t>:</a:t>
                      </a:r>
                      <a:endParaRPr lang="ru-RU" sz="1400" dirty="0">
                        <a:latin typeface="Times New Roman"/>
                        <a:ea typeface="Times New Roman"/>
                      </a:endParaRPr>
                    </a:p>
                    <a:p>
                      <a:pPr marL="0" indent="95250" algn="just">
                        <a:lnSpc>
                          <a:spcPts val="1230"/>
                        </a:lnSpc>
                        <a:spcAft>
                          <a:spcPts val="0"/>
                        </a:spcAft>
                      </a:pPr>
                      <a:r>
                        <a:rPr lang="ru-RU" sz="1400" dirty="0">
                          <a:latin typeface="Times New Roman"/>
                          <a:ea typeface="Times New Roman"/>
                          <a:cs typeface="Times New Roman"/>
                        </a:rPr>
                        <a:t>-  алгоритмизация и формализация основных параметров технологических операций на складе;</a:t>
                      </a:r>
                      <a:endParaRPr lang="ru-RU" sz="1400" dirty="0">
                        <a:latin typeface="Times New Roman"/>
                        <a:ea typeface="Times New Roman"/>
                      </a:endParaRPr>
                    </a:p>
                    <a:p>
                      <a:pPr marL="0" indent="95250" algn="just">
                        <a:lnSpc>
                          <a:spcPts val="1230"/>
                        </a:lnSpc>
                        <a:spcAft>
                          <a:spcPts val="0"/>
                        </a:spcAft>
                      </a:pPr>
                      <a:r>
                        <a:rPr lang="ru-RU" sz="1400" dirty="0">
                          <a:latin typeface="Times New Roman"/>
                          <a:ea typeface="Times New Roman"/>
                          <a:cs typeface="Times New Roman"/>
                        </a:rPr>
                        <a:t>- автоматизация складского технологического процесса</a:t>
                      </a:r>
                      <a:endParaRPr lang="ru-RU" sz="14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2275">
                <a:tc>
                  <a:txBody>
                    <a:bodyPr/>
                    <a:lstStyle/>
                    <a:p>
                      <a:pPr indent="311150" algn="just">
                        <a:lnSpc>
                          <a:spcPct val="100000"/>
                        </a:lnSpc>
                        <a:spcAft>
                          <a:spcPts val="0"/>
                        </a:spcAft>
                      </a:pPr>
                      <a:r>
                        <a:rPr lang="ru-RU" sz="1400" dirty="0">
                          <a:latin typeface="Times New Roman"/>
                          <a:ea typeface="Times New Roman"/>
                          <a:cs typeface="Times New Roman"/>
                        </a:rPr>
                        <a:t>Производство</a:t>
                      </a:r>
                      <a:endParaRPr lang="ru-RU" sz="1400" dirty="0">
                        <a:latin typeface="Times New Roman"/>
                        <a:ea typeface="Times New Roman"/>
                      </a:endParaRPr>
                    </a:p>
                    <a:p>
                      <a:pPr indent="311150" algn="just">
                        <a:lnSpc>
                          <a:spcPct val="100000"/>
                        </a:lnSpc>
                        <a:spcAft>
                          <a:spcPts val="0"/>
                        </a:spcAft>
                      </a:pPr>
                      <a:r>
                        <a:rPr lang="ru-RU" sz="1400" dirty="0">
                          <a:latin typeface="Times New Roman"/>
                          <a:ea typeface="Times New Roman"/>
                          <a:cs typeface="Times New Roman"/>
                        </a:rPr>
                        <a:t>Распределение</a:t>
                      </a:r>
                      <a:endParaRPr lang="ru-RU" sz="14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30"/>
                        </a:lnSpc>
                        <a:spcAft>
                          <a:spcPts val="0"/>
                        </a:spcAft>
                      </a:pPr>
                      <a:r>
                        <a:rPr lang="ru-RU" sz="1400" i="1" dirty="0">
                          <a:latin typeface="Times New Roman"/>
                          <a:ea typeface="Times New Roman"/>
                          <a:cs typeface="Times New Roman"/>
                        </a:rPr>
                        <a:t>Цель</a:t>
                      </a:r>
                      <a:r>
                        <a:rPr lang="ru-RU" sz="1400" dirty="0">
                          <a:latin typeface="Times New Roman"/>
                          <a:ea typeface="Times New Roman"/>
                          <a:cs typeface="Times New Roman"/>
                        </a:rPr>
                        <a:t> – преобразование номенклатуры производимой продукции в потребительский ассортимент с учетом особенностей рыночного спроса</a:t>
                      </a:r>
                      <a:endParaRPr lang="ru-RU" sz="1400" dirty="0">
                        <a:latin typeface="Times New Roman"/>
                        <a:ea typeface="Times New Roman"/>
                      </a:endParaRPr>
                    </a:p>
                    <a:p>
                      <a:pPr marL="0" indent="0" algn="ctr">
                        <a:lnSpc>
                          <a:spcPts val="1230"/>
                        </a:lnSpc>
                        <a:spcAft>
                          <a:spcPts val="0"/>
                        </a:spcAft>
                      </a:pPr>
                      <a:r>
                        <a:rPr lang="ru-RU" sz="1400" i="1" dirty="0">
                          <a:latin typeface="Times New Roman"/>
                          <a:ea typeface="Times New Roman"/>
                          <a:cs typeface="Times New Roman"/>
                        </a:rPr>
                        <a:t>Задачи</a:t>
                      </a:r>
                      <a:r>
                        <a:rPr lang="ru-RU" sz="1400" dirty="0">
                          <a:latin typeface="Times New Roman"/>
                          <a:ea typeface="Times New Roman"/>
                          <a:cs typeface="Times New Roman"/>
                        </a:rPr>
                        <a:t>:</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организация эффективного обслуживания с учетом широкого разнообразия параметров заказов;</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детальное проектирование гибких систем складирования;</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организация приема и размещения продукции в соответствии с параметрами производственного процесса</a:t>
                      </a:r>
                      <a:endParaRPr lang="ru-RU" sz="14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037">
                <a:tc>
                  <a:txBody>
                    <a:bodyPr/>
                    <a:lstStyle/>
                    <a:p>
                      <a:pPr indent="311150" algn="just">
                        <a:lnSpc>
                          <a:spcPct val="100000"/>
                        </a:lnSpc>
                        <a:spcAft>
                          <a:spcPts val="0"/>
                        </a:spcAft>
                      </a:pPr>
                      <a:r>
                        <a:rPr lang="ru-RU" sz="1400" dirty="0">
                          <a:latin typeface="Times New Roman"/>
                          <a:ea typeface="Times New Roman"/>
                          <a:cs typeface="Times New Roman"/>
                        </a:rPr>
                        <a:t>Распределение</a:t>
                      </a:r>
                      <a:endParaRPr lang="ru-RU" sz="14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30"/>
                        </a:lnSpc>
                        <a:spcAft>
                          <a:spcPts val="0"/>
                        </a:spcAft>
                      </a:pPr>
                      <a:r>
                        <a:rPr lang="ru-RU" sz="1400" i="1" dirty="0">
                          <a:latin typeface="Times New Roman"/>
                          <a:ea typeface="Times New Roman"/>
                          <a:cs typeface="Times New Roman"/>
                        </a:rPr>
                        <a:t>Цель</a:t>
                      </a:r>
                      <a:r>
                        <a:rPr lang="ru-RU" sz="1400" dirty="0">
                          <a:latin typeface="Times New Roman"/>
                          <a:ea typeface="Times New Roman"/>
                          <a:cs typeface="Times New Roman"/>
                        </a:rPr>
                        <a:t> – удовлетворение требований конечных потребителей с заданным уровнем обслуживания</a:t>
                      </a:r>
                      <a:endParaRPr lang="ru-RU" sz="1400" dirty="0">
                        <a:latin typeface="Times New Roman"/>
                        <a:ea typeface="Times New Roman"/>
                      </a:endParaRPr>
                    </a:p>
                    <a:p>
                      <a:pPr marL="0" indent="0" algn="ctr">
                        <a:lnSpc>
                          <a:spcPts val="1230"/>
                        </a:lnSpc>
                        <a:spcAft>
                          <a:spcPts val="0"/>
                        </a:spcAft>
                      </a:pPr>
                      <a:r>
                        <a:rPr lang="ru-RU" sz="1400" i="1" dirty="0">
                          <a:latin typeface="Times New Roman"/>
                          <a:ea typeface="Times New Roman"/>
                          <a:cs typeface="Times New Roman"/>
                        </a:rPr>
                        <a:t>Задачи</a:t>
                      </a:r>
                      <a:r>
                        <a:rPr lang="ru-RU" sz="1400" dirty="0">
                          <a:latin typeface="Times New Roman"/>
                          <a:ea typeface="Times New Roman"/>
                          <a:cs typeface="Times New Roman"/>
                        </a:rPr>
                        <a:t>:</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сокращение временн</a:t>
                      </a:r>
                      <a:r>
                        <a:rPr lang="ru-RU" sz="1400" i="1" dirty="0">
                          <a:latin typeface="Times New Roman"/>
                          <a:ea typeface="Times New Roman"/>
                          <a:cs typeface="Times New Roman"/>
                        </a:rPr>
                        <a:t>ы</a:t>
                      </a:r>
                      <a:r>
                        <a:rPr lang="ru-RU" sz="1400" dirty="0">
                          <a:latin typeface="Times New Roman"/>
                          <a:ea typeface="Times New Roman"/>
                          <a:cs typeface="Times New Roman"/>
                        </a:rPr>
                        <a:t>х составляющих базового цикла распределения;</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проектирование и организация продвижения материального потока с использованием </a:t>
                      </a:r>
                      <a:r>
                        <a:rPr lang="ru-RU" sz="1400" dirty="0" err="1">
                          <a:latin typeface="Times New Roman"/>
                          <a:ea typeface="Times New Roman"/>
                          <a:cs typeface="Times New Roman"/>
                        </a:rPr>
                        <a:t>кросс-докинговых</a:t>
                      </a:r>
                      <a:r>
                        <a:rPr lang="ru-RU" sz="1400" dirty="0">
                          <a:latin typeface="Times New Roman"/>
                          <a:ea typeface="Times New Roman"/>
                          <a:cs typeface="Times New Roman"/>
                        </a:rPr>
                        <a:t> технологий;</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a:t>
                      </a:r>
                      <a:r>
                        <a:rPr lang="ru-RU" sz="1400" dirty="0" err="1">
                          <a:latin typeface="Times New Roman"/>
                          <a:ea typeface="Times New Roman"/>
                          <a:cs typeface="Times New Roman"/>
                        </a:rPr>
                        <a:t>контроллинг</a:t>
                      </a:r>
                      <a:r>
                        <a:rPr lang="ru-RU" sz="1400" dirty="0">
                          <a:latin typeface="Times New Roman"/>
                          <a:ea typeface="Times New Roman"/>
                          <a:cs typeface="Times New Roman"/>
                        </a:rPr>
                        <a:t> выполнения условий «совершенного заказа»;</a:t>
                      </a:r>
                      <a:endParaRPr lang="ru-RU" sz="1400" dirty="0">
                        <a:latin typeface="Times New Roman"/>
                        <a:ea typeface="Times New Roman"/>
                      </a:endParaRPr>
                    </a:p>
                    <a:p>
                      <a:pPr marL="0" indent="0" algn="just">
                        <a:lnSpc>
                          <a:spcPts val="1230"/>
                        </a:lnSpc>
                        <a:spcAft>
                          <a:spcPts val="0"/>
                        </a:spcAft>
                      </a:pPr>
                      <a:r>
                        <a:rPr lang="ru-RU" sz="1400" dirty="0">
                          <a:latin typeface="Times New Roman"/>
                          <a:ea typeface="Times New Roman"/>
                          <a:cs typeface="Times New Roman"/>
                        </a:rPr>
                        <a:t>- формирование эффективных систем </a:t>
                      </a:r>
                      <a:r>
                        <a:rPr lang="ru-RU" sz="1400" dirty="0" err="1">
                          <a:latin typeface="Times New Roman"/>
                          <a:ea typeface="Times New Roman"/>
                          <a:cs typeface="Times New Roman"/>
                        </a:rPr>
                        <a:t>комиссионирования</a:t>
                      </a:r>
                      <a:r>
                        <a:rPr lang="ru-RU" sz="1400" dirty="0">
                          <a:latin typeface="Times New Roman"/>
                          <a:ea typeface="Times New Roman"/>
                          <a:cs typeface="Times New Roman"/>
                        </a:rPr>
                        <a:t> потребительских заказов </a:t>
                      </a:r>
                      <a:endParaRPr lang="ru-RU" sz="1400" dirty="0">
                        <a:latin typeface="Times New Roman"/>
                        <a:ea typeface="Times New Roman"/>
                      </a:endParaRPr>
                    </a:p>
                  </a:txBody>
                  <a:tcPr marL="42530" marR="42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1"/>
          <p:cNvSpPr>
            <a:spLocks noGrp="1"/>
          </p:cNvSpPr>
          <p:nvPr>
            <p:ph type="title"/>
          </p:nvPr>
        </p:nvSpPr>
        <p:spPr>
          <a:xfrm>
            <a:off x="899592" y="188640"/>
            <a:ext cx="7499350" cy="1000132"/>
          </a:xfrm>
        </p:spPr>
        <p:txBody>
          <a:bodyPr>
            <a:normAutofit/>
          </a:bodyPr>
          <a:lstStyle/>
          <a:p>
            <a:pPr algn="ctr"/>
            <a:r>
              <a:rPr lang="ru-RU" sz="2400" dirty="0" smtClean="0"/>
              <a:t>Цели и задачи звеньев складской системы в различных функциональных областях логистики</a:t>
            </a:r>
            <a:endParaRPr lang="ru-RU" sz="2400" dirty="0"/>
          </a:p>
        </p:txBody>
      </p:sp>
    </p:spTree>
    <p:extLst>
      <p:ext uri="{BB962C8B-B14F-4D97-AF65-F5344CB8AC3E}">
        <p14:creationId xmlns:p14="http://schemas.microsoft.com/office/powerpoint/2010/main" val="1465368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223603"/>
            <a:ext cx="5821530" cy="461665"/>
          </a:xfrm>
          <a:prstGeom prst="rect">
            <a:avLst/>
          </a:prstGeom>
        </p:spPr>
        <p:txBody>
          <a:bodyPr wrap="none">
            <a:spAutoFit/>
          </a:bodyPr>
          <a:lstStyle/>
          <a:p>
            <a:r>
              <a:rPr lang="ru-RU" sz="2400" b="1" dirty="0"/>
              <a:t>Структурный анализ складских процессов</a:t>
            </a:r>
          </a:p>
        </p:txBody>
      </p:sp>
      <p:sp>
        <p:nvSpPr>
          <p:cNvPr id="3" name="Прямоугольник 2"/>
          <p:cNvSpPr/>
          <p:nvPr/>
        </p:nvSpPr>
        <p:spPr>
          <a:xfrm>
            <a:off x="10412" y="692696"/>
            <a:ext cx="8738052" cy="6001643"/>
          </a:xfrm>
          <a:prstGeom prst="rect">
            <a:avLst/>
          </a:prstGeom>
        </p:spPr>
        <p:txBody>
          <a:bodyPr wrap="square">
            <a:spAutoFit/>
          </a:bodyPr>
          <a:lstStyle/>
          <a:p>
            <a:r>
              <a:rPr lang="ru-RU" sz="2400" dirty="0"/>
              <a:t>Структурный анализ отражает иерархию процессов. Перечислим основные средства моделирования, позволяющие всесторонне, с необходимой степенью детализации рассмотреть сквозной технологический процесс на складе.</a:t>
            </a:r>
          </a:p>
          <a:p>
            <a:pPr marL="265113"/>
            <a:r>
              <a:rPr lang="ru-RU" sz="2400" dirty="0"/>
              <a:t>o Принципиальная схема технологического процесса на складе.</a:t>
            </a:r>
          </a:p>
          <a:p>
            <a:pPr marL="265113"/>
            <a:r>
              <a:rPr lang="ru-RU" sz="2400" dirty="0"/>
              <a:t>o Транспортно-технологическая схема переработки грузов на складе.</a:t>
            </a:r>
          </a:p>
          <a:p>
            <a:pPr marL="265113"/>
            <a:r>
              <a:rPr lang="ru-RU" sz="2400" dirty="0"/>
              <a:t>o Технологическая карта работы склада.</a:t>
            </a:r>
          </a:p>
          <a:p>
            <a:pPr marL="265113"/>
            <a:r>
              <a:rPr lang="ru-RU" sz="2400" dirty="0"/>
              <a:t>o Технологический график работы склада.</a:t>
            </a:r>
          </a:p>
          <a:p>
            <a:pPr marL="265113"/>
            <a:r>
              <a:rPr lang="ru-RU" sz="2400" dirty="0"/>
              <a:t>o Описание стандартных процедур складского процесса.</a:t>
            </a:r>
          </a:p>
          <a:p>
            <a:pPr marL="265113"/>
            <a:r>
              <a:rPr lang="ru-RU" sz="2400" dirty="0"/>
              <a:t>o Сетевые модели складских процессов, а также ряд других средств моделирования процессов.</a:t>
            </a:r>
          </a:p>
          <a:p>
            <a:pPr marL="265113"/>
            <a:r>
              <a:rPr lang="ru-RU" sz="2400" dirty="0"/>
              <a:t>o Технологические планировки складов.</a:t>
            </a:r>
          </a:p>
          <a:p>
            <a:pPr marL="265113"/>
            <a:r>
              <a:rPr lang="ru-RU" sz="2400" dirty="0"/>
              <a:t>o Карты организации труда отдельных категорий работников склада.</a:t>
            </a:r>
          </a:p>
        </p:txBody>
      </p:sp>
    </p:spTree>
    <p:extLst>
      <p:ext uri="{BB962C8B-B14F-4D97-AF65-F5344CB8AC3E}">
        <p14:creationId xmlns:p14="http://schemas.microsoft.com/office/powerpoint/2010/main" val="3077725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5847755"/>
          </a:xfrm>
          <a:prstGeom prst="rect">
            <a:avLst/>
          </a:prstGeom>
        </p:spPr>
        <p:txBody>
          <a:bodyPr wrap="square">
            <a:spAutoFit/>
          </a:bodyPr>
          <a:lstStyle/>
          <a:p>
            <a:r>
              <a:rPr lang="ru-RU" sz="2200" b="1" dirty="0"/>
              <a:t>Правильно организованный технологический процесс работы склада должен обеспечивать:</a:t>
            </a:r>
          </a:p>
          <a:p>
            <a:pPr marL="342900" indent="-342900">
              <a:buFont typeface="Arial" panose="020B0604020202020204" pitchFamily="34" charset="0"/>
              <a:buChar char="•"/>
            </a:pPr>
            <a:r>
              <a:rPr lang="ru-RU" sz="2200" dirty="0"/>
              <a:t>o четкое и своевременное проведение количественной и качественной приемки товаров;</a:t>
            </a:r>
          </a:p>
          <a:p>
            <a:pPr marL="342900" indent="-342900">
              <a:buFont typeface="Arial" panose="020B0604020202020204" pitchFamily="34" charset="0"/>
              <a:buChar char="•"/>
            </a:pPr>
            <a:r>
              <a:rPr lang="ru-RU" sz="2200" dirty="0"/>
              <a:t>o эффективное использование средств механизации погрузочно-разгрузочных и транспортно-складских работ;</a:t>
            </a:r>
          </a:p>
          <a:p>
            <a:pPr marL="342900" indent="-342900">
              <a:buFont typeface="Arial" panose="020B0604020202020204" pitchFamily="34" charset="0"/>
              <a:buChar char="•"/>
            </a:pPr>
            <a:r>
              <a:rPr lang="ru-RU" sz="2200" dirty="0"/>
              <a:t>o рациональное складирование товаров, обеспечивающее максимальное использование складских объемов и площадей, а также сохранность товаров и других материальных ценностей;</a:t>
            </a:r>
          </a:p>
          <a:p>
            <a:pPr marL="342900" indent="-342900">
              <a:buFont typeface="Arial" panose="020B0604020202020204" pitchFamily="34" charset="0"/>
              <a:buChar char="•"/>
            </a:pPr>
            <a:r>
              <a:rPr lang="ru-RU" sz="2200" dirty="0"/>
              <a:t>o выполнение требований по рациональной организации работы зала товарных образцов, складских операций по отборке товаров из мест хранения, комплектованию и подготовке их к отпуску;</a:t>
            </a:r>
          </a:p>
          <a:p>
            <a:pPr marL="342900" indent="-342900">
              <a:buFont typeface="Arial" panose="020B0604020202020204" pitchFamily="34" charset="0"/>
              <a:buChar char="•"/>
            </a:pPr>
            <a:r>
              <a:rPr lang="ru-RU" sz="2200" dirty="0"/>
              <a:t>o четкую работу экспедиции и организацию централизованной доставки товаров покупателям;</a:t>
            </a:r>
          </a:p>
          <a:p>
            <a:pPr marL="342900" indent="-342900">
              <a:buFont typeface="Arial" panose="020B0604020202020204" pitchFamily="34" charset="0"/>
              <a:buChar char="•"/>
            </a:pPr>
            <a:r>
              <a:rPr lang="ru-RU" sz="2200" dirty="0"/>
              <a:t>o последовательное и ритмичное выполнение складских операций, способствующее планомерной загрузке работников склада, и создание благоприятных условий труда.</a:t>
            </a:r>
          </a:p>
        </p:txBody>
      </p:sp>
    </p:spTree>
    <p:extLst>
      <p:ext uri="{BB962C8B-B14F-4D97-AF65-F5344CB8AC3E}">
        <p14:creationId xmlns:p14="http://schemas.microsoft.com/office/powerpoint/2010/main" val="4040751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40960" cy="1631216"/>
          </a:xfrm>
          <a:prstGeom prst="rect">
            <a:avLst/>
          </a:prstGeom>
        </p:spPr>
        <p:txBody>
          <a:bodyPr wrap="square">
            <a:spAutoFit/>
          </a:bodyPr>
          <a:lstStyle/>
          <a:p>
            <a:pPr algn="ctr"/>
            <a:r>
              <a:rPr lang="ru-RU" sz="2000" dirty="0"/>
              <a:t>В соответствии с принципиальной схемой технологического процесса разрабатывают транспортно-технологическую (структурную) схему переработки грузов, позволяющую увидеть и критически оценить всю цепь операций от момента прибытия транспортного средства с товарами на склад до момента отправки груза получателю. </a:t>
            </a:r>
          </a:p>
        </p:txBody>
      </p:sp>
      <p:pic>
        <p:nvPicPr>
          <p:cNvPr id="18434" name="Picture 2" descr="https://konspekta.net/lektsiiorgimg/baza3/4036205000140.files/image4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0" y="1819856"/>
            <a:ext cx="5830116" cy="488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82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08720"/>
            <a:ext cx="8208912" cy="4154984"/>
          </a:xfrm>
          <a:prstGeom prst="rect">
            <a:avLst/>
          </a:prstGeom>
        </p:spPr>
        <p:txBody>
          <a:bodyPr wrap="square">
            <a:spAutoFit/>
          </a:bodyPr>
          <a:lstStyle/>
          <a:p>
            <a:r>
              <a:rPr lang="ru-RU" sz="2400" dirty="0" smtClean="0"/>
              <a:t>При </a:t>
            </a:r>
            <a:r>
              <a:rPr lang="ru-RU" sz="2400" dirty="0"/>
              <a:t>проектировании складских процессов разрабатываются различные варианты построения транспортно-технологических (структурных) схем, в том числе и сквозных схем, охватывающих несколько звеньев логистической цепи.</a:t>
            </a:r>
          </a:p>
          <a:p>
            <a:r>
              <a:rPr lang="ru-RU" sz="2400" dirty="0"/>
              <a:t>Технико-экономическая оценка различных вариантов транспортно-технологических (структурных) схем переработки груза на складе осуществляется на основе расчета удельных трудовых, эксплуатационных, капитальных и приведенных затрат по различным вариантам. Выбирается та схема, которая обеспечивает минимум приведенных затрат.</a:t>
            </a:r>
          </a:p>
        </p:txBody>
      </p:sp>
    </p:spTree>
    <p:extLst>
      <p:ext uri="{BB962C8B-B14F-4D97-AF65-F5344CB8AC3E}">
        <p14:creationId xmlns:p14="http://schemas.microsoft.com/office/powerpoint/2010/main" val="2505295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208912" cy="6370975"/>
          </a:xfrm>
          <a:prstGeom prst="rect">
            <a:avLst/>
          </a:prstGeom>
        </p:spPr>
        <p:txBody>
          <a:bodyPr wrap="square">
            <a:spAutoFit/>
          </a:bodyPr>
          <a:lstStyle/>
          <a:p>
            <a:r>
              <a:rPr lang="ru-RU" sz="2400" dirty="0"/>
              <a:t>Например, имеются три варианта построения транспортно-технологической (структурной) схемы переработки грузов в логистической цепи, обеспечивающей продвижение консервов от изготовителя до розничной торговли, отличающиеся друг от друга используемой тарой:</a:t>
            </a:r>
          </a:p>
          <a:p>
            <a:r>
              <a:rPr lang="ru-RU" sz="2400" b="1" dirty="0"/>
              <a:t>o вариант 1:</a:t>
            </a:r>
            <a:endParaRPr lang="ru-RU" sz="2400" dirty="0"/>
          </a:p>
          <a:p>
            <a:r>
              <a:rPr lang="ru-RU" sz="2400" dirty="0"/>
              <a:t>производственная тара - ящики;</a:t>
            </a:r>
          </a:p>
          <a:p>
            <a:r>
              <a:rPr lang="ru-RU" sz="2400" dirty="0"/>
              <a:t>складская тара - поддоны;</a:t>
            </a:r>
          </a:p>
          <a:p>
            <a:r>
              <a:rPr lang="ru-RU" sz="2400" dirty="0"/>
              <a:t>транспортная тара - ящики;</a:t>
            </a:r>
          </a:p>
          <a:p>
            <a:r>
              <a:rPr lang="ru-RU" sz="2400" b="1" dirty="0"/>
              <a:t>o вариант 2:</a:t>
            </a:r>
            <a:endParaRPr lang="ru-RU" sz="2400" dirty="0"/>
          </a:p>
          <a:p>
            <a:r>
              <a:rPr lang="ru-RU" sz="2400" dirty="0"/>
              <a:t>производственная тара - поддоны;</a:t>
            </a:r>
          </a:p>
          <a:p>
            <a:r>
              <a:rPr lang="ru-RU" sz="2400" dirty="0"/>
              <a:t>складская тара - поддоны;</a:t>
            </a:r>
          </a:p>
          <a:p>
            <a:r>
              <a:rPr lang="ru-RU" sz="2400" dirty="0"/>
              <a:t>транспортная тара - поддоны;</a:t>
            </a:r>
          </a:p>
          <a:p>
            <a:r>
              <a:rPr lang="ru-RU" sz="2400" b="1" dirty="0"/>
              <a:t>o вариант 3:</a:t>
            </a:r>
            <a:endParaRPr lang="ru-RU" sz="2400" dirty="0"/>
          </a:p>
          <a:p>
            <a:r>
              <a:rPr lang="ru-RU" sz="2400" dirty="0"/>
              <a:t>производственная тара - ящичный поддон;</a:t>
            </a:r>
          </a:p>
          <a:p>
            <a:r>
              <a:rPr lang="ru-RU" sz="2400" dirty="0"/>
              <a:t>складская тара - ящичный поддон;</a:t>
            </a:r>
          </a:p>
          <a:p>
            <a:r>
              <a:rPr lang="ru-RU" sz="2400" dirty="0"/>
              <a:t>транспортная тара - ящичный поддон.</a:t>
            </a:r>
          </a:p>
        </p:txBody>
      </p:sp>
    </p:spTree>
    <p:extLst>
      <p:ext uri="{BB962C8B-B14F-4D97-AF65-F5344CB8AC3E}">
        <p14:creationId xmlns:p14="http://schemas.microsoft.com/office/powerpoint/2010/main" val="2522315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707886"/>
          </a:xfrm>
          <a:prstGeom prst="rect">
            <a:avLst/>
          </a:prstGeom>
        </p:spPr>
        <p:txBody>
          <a:bodyPr wrap="square">
            <a:spAutoFit/>
          </a:bodyPr>
          <a:lstStyle/>
          <a:p>
            <a:pPr algn="ctr"/>
            <a:r>
              <a:rPr lang="ru-RU" sz="2000" dirty="0"/>
              <a:t>Удельные затраты по различным вариантам сквозной транспортно-технологической схемы переработки грузов в логистической цепи</a:t>
            </a:r>
          </a:p>
        </p:txBody>
      </p:sp>
      <p:graphicFrame>
        <p:nvGraphicFramePr>
          <p:cNvPr id="3" name="Таблица 2"/>
          <p:cNvGraphicFramePr>
            <a:graphicFrameLocks noGrp="1"/>
          </p:cNvGraphicFramePr>
          <p:nvPr>
            <p:extLst>
              <p:ext uri="{D42A27DB-BD31-4B8C-83A1-F6EECF244321}">
                <p14:modId xmlns:p14="http://schemas.microsoft.com/office/powerpoint/2010/main" val="783876673"/>
              </p:ext>
            </p:extLst>
          </p:nvPr>
        </p:nvGraphicFramePr>
        <p:xfrm>
          <a:off x="150166" y="910319"/>
          <a:ext cx="8886329" cy="4768190"/>
        </p:xfrm>
        <a:graphic>
          <a:graphicData uri="http://schemas.openxmlformats.org/drawingml/2006/table">
            <a:tbl>
              <a:tblPr>
                <a:tableStyleId>{5940675A-B579-460E-94D1-54222C63F5DA}</a:tableStyleId>
              </a:tblPr>
              <a:tblGrid>
                <a:gridCol w="1425304"/>
                <a:gridCol w="660967"/>
                <a:gridCol w="587526"/>
                <a:gridCol w="587526"/>
                <a:gridCol w="514085"/>
                <a:gridCol w="587526"/>
                <a:gridCol w="660967"/>
                <a:gridCol w="660967"/>
                <a:gridCol w="660967"/>
                <a:gridCol w="660967"/>
                <a:gridCol w="583384"/>
                <a:gridCol w="720080"/>
                <a:gridCol w="576063"/>
              </a:tblGrid>
              <a:tr h="361533">
                <a:tc rowSpan="3">
                  <a:txBody>
                    <a:bodyPr/>
                    <a:lstStyle/>
                    <a:p>
                      <a:pPr algn="l"/>
                      <a:r>
                        <a:rPr lang="ru-RU" sz="1600" dirty="0">
                          <a:effectLst/>
                        </a:rPr>
                        <a:t>Звено логистической цепи</a:t>
                      </a:r>
                      <a:endParaRPr lang="ru-RU" sz="1600" dirty="0">
                        <a:solidFill>
                          <a:srgbClr val="000000"/>
                        </a:solidFill>
                        <a:effectLst/>
                      </a:endParaRPr>
                    </a:p>
                  </a:txBody>
                  <a:tcPr marL="33979" marR="33979" marT="33979" marB="33979" anchor="ctr"/>
                </a:tc>
                <a:tc gridSpan="12">
                  <a:txBody>
                    <a:bodyPr/>
                    <a:lstStyle/>
                    <a:p>
                      <a:pPr algn="ctr"/>
                      <a:r>
                        <a:rPr lang="ru-RU" sz="1600" dirty="0">
                          <a:effectLst/>
                        </a:rPr>
                        <a:t>Удельные затраты на 1 т нетто продукции, руб., при различных вариантах транспортно-технологических </a:t>
                      </a:r>
                      <a:r>
                        <a:rPr lang="ru-RU" sz="1600" dirty="0" smtClean="0">
                          <a:effectLst/>
                        </a:rPr>
                        <a:t>схем переработки </a:t>
                      </a:r>
                      <a:r>
                        <a:rPr lang="ru-RU" sz="1600" dirty="0">
                          <a:effectLst/>
                        </a:rPr>
                        <a:t>грузов</a:t>
                      </a:r>
                      <a:endParaRPr lang="ru-RU" sz="1600" dirty="0">
                        <a:solidFill>
                          <a:srgbClr val="000000"/>
                        </a:solidFill>
                        <a:effectLst/>
                      </a:endParaRPr>
                    </a:p>
                  </a:txBody>
                  <a:tcPr marL="33979" marR="33979" marT="33979" marB="33979"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63675">
                <a:tc vMerge="1">
                  <a:txBody>
                    <a:bodyPr/>
                    <a:lstStyle/>
                    <a:p>
                      <a:endParaRPr lang="ru-RU"/>
                    </a:p>
                  </a:txBody>
                  <a:tcPr/>
                </a:tc>
                <a:tc gridSpan="3">
                  <a:txBody>
                    <a:bodyPr/>
                    <a:lstStyle/>
                    <a:p>
                      <a:pPr algn="ctr"/>
                      <a:r>
                        <a:rPr lang="ru-RU" sz="1600" dirty="0">
                          <a:effectLst/>
                        </a:rPr>
                        <a:t>трудовые</a:t>
                      </a:r>
                      <a:endParaRPr lang="ru-RU" sz="1600" dirty="0">
                        <a:solidFill>
                          <a:srgbClr val="000000"/>
                        </a:solidFill>
                        <a:effectLst/>
                      </a:endParaRPr>
                    </a:p>
                  </a:txBody>
                  <a:tcPr marL="33979" marR="33979" marT="33979" marB="33979" anchor="ctr"/>
                </a:tc>
                <a:tc hMerge="1">
                  <a:txBody>
                    <a:bodyPr/>
                    <a:lstStyle/>
                    <a:p>
                      <a:endParaRPr lang="ru-RU"/>
                    </a:p>
                  </a:txBody>
                  <a:tcPr/>
                </a:tc>
                <a:tc hMerge="1">
                  <a:txBody>
                    <a:bodyPr/>
                    <a:lstStyle/>
                    <a:p>
                      <a:endParaRPr lang="ru-RU"/>
                    </a:p>
                  </a:txBody>
                  <a:tcPr/>
                </a:tc>
                <a:tc gridSpan="3">
                  <a:txBody>
                    <a:bodyPr/>
                    <a:lstStyle/>
                    <a:p>
                      <a:pPr algn="ctr"/>
                      <a:r>
                        <a:rPr lang="ru-RU" sz="1600" dirty="0">
                          <a:effectLst/>
                        </a:rPr>
                        <a:t>эксплуатационные</a:t>
                      </a:r>
                      <a:endParaRPr lang="ru-RU" sz="1600" dirty="0">
                        <a:solidFill>
                          <a:srgbClr val="000000"/>
                        </a:solidFill>
                        <a:effectLst/>
                      </a:endParaRPr>
                    </a:p>
                  </a:txBody>
                  <a:tcPr marL="33979" marR="33979" marT="33979" marB="33979" anchor="ctr"/>
                </a:tc>
                <a:tc hMerge="1">
                  <a:txBody>
                    <a:bodyPr/>
                    <a:lstStyle/>
                    <a:p>
                      <a:endParaRPr lang="ru-RU"/>
                    </a:p>
                  </a:txBody>
                  <a:tcPr/>
                </a:tc>
                <a:tc hMerge="1">
                  <a:txBody>
                    <a:bodyPr/>
                    <a:lstStyle/>
                    <a:p>
                      <a:endParaRPr lang="ru-RU"/>
                    </a:p>
                  </a:txBody>
                  <a:tcPr/>
                </a:tc>
                <a:tc gridSpan="3">
                  <a:txBody>
                    <a:bodyPr/>
                    <a:lstStyle/>
                    <a:p>
                      <a:pPr algn="ctr"/>
                      <a:r>
                        <a:rPr lang="ru-RU" sz="1600" dirty="0">
                          <a:effectLst/>
                        </a:rPr>
                        <a:t>капитальные</a:t>
                      </a:r>
                      <a:endParaRPr lang="ru-RU" sz="1600" dirty="0">
                        <a:solidFill>
                          <a:srgbClr val="000000"/>
                        </a:solidFill>
                        <a:effectLst/>
                      </a:endParaRPr>
                    </a:p>
                  </a:txBody>
                  <a:tcPr marL="33979" marR="33979" marT="33979" marB="33979" anchor="ctr"/>
                </a:tc>
                <a:tc hMerge="1">
                  <a:txBody>
                    <a:bodyPr/>
                    <a:lstStyle/>
                    <a:p>
                      <a:endParaRPr lang="ru-RU"/>
                    </a:p>
                  </a:txBody>
                  <a:tcPr/>
                </a:tc>
                <a:tc hMerge="1">
                  <a:txBody>
                    <a:bodyPr/>
                    <a:lstStyle/>
                    <a:p>
                      <a:endParaRPr lang="ru-RU"/>
                    </a:p>
                  </a:txBody>
                  <a:tcPr/>
                </a:tc>
                <a:tc gridSpan="3">
                  <a:txBody>
                    <a:bodyPr/>
                    <a:lstStyle/>
                    <a:p>
                      <a:pPr algn="ctr"/>
                      <a:r>
                        <a:rPr lang="ru-RU" sz="1600" dirty="0">
                          <a:effectLst/>
                        </a:rPr>
                        <a:t>приведенные</a:t>
                      </a:r>
                      <a:endParaRPr lang="ru-RU" sz="1600" dirty="0">
                        <a:solidFill>
                          <a:srgbClr val="000000"/>
                        </a:solidFill>
                        <a:effectLst/>
                      </a:endParaRPr>
                    </a:p>
                  </a:txBody>
                  <a:tcPr marL="33979" marR="33979" marT="33979" marB="33979" anchor="ctr"/>
                </a:tc>
                <a:tc hMerge="1">
                  <a:txBody>
                    <a:bodyPr/>
                    <a:lstStyle/>
                    <a:p>
                      <a:endParaRPr lang="ru-RU"/>
                    </a:p>
                  </a:txBody>
                  <a:tcPr/>
                </a:tc>
                <a:tc hMerge="1">
                  <a:txBody>
                    <a:bodyPr/>
                    <a:lstStyle/>
                    <a:p>
                      <a:endParaRPr lang="ru-RU"/>
                    </a:p>
                  </a:txBody>
                  <a:tcPr/>
                </a:tc>
              </a:tr>
              <a:tr h="459392">
                <a:tc vMerge="1">
                  <a:txBody>
                    <a:bodyPr/>
                    <a:lstStyle/>
                    <a:p>
                      <a:endParaRPr lang="ru-RU"/>
                    </a:p>
                  </a:txBody>
                  <a:tcPr/>
                </a:tc>
                <a:tc>
                  <a:txBody>
                    <a:bodyPr/>
                    <a:lstStyle/>
                    <a:p>
                      <a:pPr algn="ctr"/>
                      <a:r>
                        <a:rPr lang="ru-RU" sz="1600" dirty="0" smtClean="0">
                          <a:effectLst/>
                        </a:rPr>
                        <a:t>в </a:t>
                      </a:r>
                      <a:r>
                        <a:rPr lang="ru-RU" sz="1600" dirty="0">
                          <a:effectLst/>
                        </a:rPr>
                        <a:t>1</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2</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3</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1</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2</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3</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1</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2</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3</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1</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2</a:t>
                      </a:r>
                      <a:endParaRPr lang="ru-RU" sz="1600" dirty="0">
                        <a:solidFill>
                          <a:srgbClr val="000000"/>
                        </a:solidFill>
                        <a:effectLst/>
                      </a:endParaRPr>
                    </a:p>
                  </a:txBody>
                  <a:tcPr marL="33979" marR="33979" marT="33979" marB="33979" anchor="ctr"/>
                </a:tc>
                <a:tc>
                  <a:txBody>
                    <a:bodyPr/>
                    <a:lstStyle/>
                    <a:p>
                      <a:pPr algn="ctr"/>
                      <a:r>
                        <a:rPr lang="ru-RU" sz="1600" dirty="0" smtClean="0">
                          <a:effectLst/>
                        </a:rPr>
                        <a:t>в </a:t>
                      </a:r>
                      <a:r>
                        <a:rPr lang="ru-RU" sz="1600" dirty="0">
                          <a:effectLst/>
                        </a:rPr>
                        <a:t>3</a:t>
                      </a:r>
                      <a:endParaRPr lang="ru-RU" sz="1600" dirty="0">
                        <a:solidFill>
                          <a:srgbClr val="000000"/>
                        </a:solidFill>
                        <a:effectLst/>
                      </a:endParaRPr>
                    </a:p>
                  </a:txBody>
                  <a:tcPr marL="33979" marR="33979" marT="33979" marB="33979" anchor="ctr"/>
                </a:tc>
              </a:tr>
              <a:tr h="557251">
                <a:tc>
                  <a:txBody>
                    <a:bodyPr/>
                    <a:lstStyle/>
                    <a:p>
                      <a:pPr algn="l"/>
                      <a:r>
                        <a:rPr lang="ru-RU" sz="1600" dirty="0">
                          <a:effectLst/>
                        </a:rPr>
                        <a:t>Промышленность</a:t>
                      </a:r>
                      <a:endParaRPr lang="ru-RU" sz="1600" dirty="0">
                        <a:solidFill>
                          <a:srgbClr val="000000"/>
                        </a:solidFill>
                        <a:effectLst/>
                      </a:endParaRPr>
                    </a:p>
                  </a:txBody>
                  <a:tcPr marL="33979" marR="33979" marT="33979" marB="33979" anchor="ctr"/>
                </a:tc>
                <a:tc>
                  <a:txBody>
                    <a:bodyPr/>
                    <a:lstStyle/>
                    <a:p>
                      <a:pPr algn="l"/>
                      <a:r>
                        <a:rPr lang="ru-RU" sz="1400" dirty="0">
                          <a:effectLst/>
                        </a:rPr>
                        <a:t>276</a:t>
                      </a:r>
                      <a:endParaRPr lang="ru-RU" sz="1400" dirty="0">
                        <a:solidFill>
                          <a:srgbClr val="000000"/>
                        </a:solidFill>
                        <a:effectLst/>
                      </a:endParaRPr>
                    </a:p>
                  </a:txBody>
                  <a:tcPr marL="33979" marR="33979" marT="33979" marB="33979" anchor="ctr"/>
                </a:tc>
                <a:tc>
                  <a:txBody>
                    <a:bodyPr/>
                    <a:lstStyle/>
                    <a:p>
                      <a:pPr algn="l"/>
                      <a:r>
                        <a:rPr lang="ru-RU" sz="1400" dirty="0">
                          <a:effectLst/>
                        </a:rPr>
                        <a:t>72</a:t>
                      </a:r>
                      <a:endParaRPr lang="ru-RU" sz="1400" dirty="0">
                        <a:solidFill>
                          <a:srgbClr val="000000"/>
                        </a:solidFill>
                        <a:effectLst/>
                      </a:endParaRPr>
                    </a:p>
                  </a:txBody>
                  <a:tcPr marL="33979" marR="33979" marT="33979" marB="33979" anchor="ctr"/>
                </a:tc>
                <a:tc>
                  <a:txBody>
                    <a:bodyPr/>
                    <a:lstStyle/>
                    <a:p>
                      <a:pPr algn="l"/>
                      <a:r>
                        <a:rPr lang="ru-RU" sz="1400" dirty="0">
                          <a:effectLst/>
                        </a:rPr>
                        <a:t>72</a:t>
                      </a:r>
                      <a:endParaRPr lang="ru-RU" sz="1400" dirty="0">
                        <a:solidFill>
                          <a:srgbClr val="000000"/>
                        </a:solidFill>
                        <a:effectLst/>
                      </a:endParaRPr>
                    </a:p>
                  </a:txBody>
                  <a:tcPr marL="33979" marR="33979" marT="33979" marB="33979" anchor="ctr"/>
                </a:tc>
                <a:tc>
                  <a:txBody>
                    <a:bodyPr/>
                    <a:lstStyle/>
                    <a:p>
                      <a:pPr algn="l"/>
                      <a:r>
                        <a:rPr lang="ru-RU" sz="1400" dirty="0">
                          <a:effectLst/>
                        </a:rPr>
                        <a:t>906</a:t>
                      </a:r>
                      <a:endParaRPr lang="ru-RU" sz="1400" dirty="0">
                        <a:solidFill>
                          <a:srgbClr val="000000"/>
                        </a:solidFill>
                        <a:effectLst/>
                      </a:endParaRPr>
                    </a:p>
                  </a:txBody>
                  <a:tcPr marL="33979" marR="33979" marT="33979" marB="33979" anchor="ctr"/>
                </a:tc>
                <a:tc>
                  <a:txBody>
                    <a:bodyPr/>
                    <a:lstStyle/>
                    <a:p>
                      <a:pPr algn="l"/>
                      <a:r>
                        <a:rPr lang="ru-RU" sz="1400" dirty="0">
                          <a:effectLst/>
                        </a:rPr>
                        <a:t>513</a:t>
                      </a:r>
                      <a:endParaRPr lang="ru-RU" sz="1400" dirty="0">
                        <a:solidFill>
                          <a:srgbClr val="000000"/>
                        </a:solidFill>
                        <a:effectLst/>
                      </a:endParaRPr>
                    </a:p>
                  </a:txBody>
                  <a:tcPr marL="33979" marR="33979" marT="33979" marB="33979" anchor="ctr"/>
                </a:tc>
                <a:tc>
                  <a:txBody>
                    <a:bodyPr/>
                    <a:lstStyle/>
                    <a:p>
                      <a:pPr algn="l"/>
                      <a:r>
                        <a:rPr lang="ru-RU" sz="1400" dirty="0">
                          <a:effectLst/>
                        </a:rPr>
                        <a:t>576</a:t>
                      </a:r>
                      <a:endParaRPr lang="ru-RU" sz="1400" dirty="0">
                        <a:solidFill>
                          <a:srgbClr val="000000"/>
                        </a:solidFill>
                        <a:effectLst/>
                      </a:endParaRPr>
                    </a:p>
                  </a:txBody>
                  <a:tcPr marL="33979" marR="33979" marT="33979" marB="33979" anchor="ctr"/>
                </a:tc>
                <a:tc>
                  <a:txBody>
                    <a:bodyPr/>
                    <a:lstStyle/>
                    <a:p>
                      <a:pPr algn="l"/>
                      <a:r>
                        <a:rPr lang="ru-RU" sz="1400">
                          <a:effectLst/>
                        </a:rPr>
                        <a:t>2400</a:t>
                      </a:r>
                      <a:endParaRPr lang="ru-RU" sz="1400">
                        <a:solidFill>
                          <a:srgbClr val="000000"/>
                        </a:solidFill>
                        <a:effectLst/>
                      </a:endParaRPr>
                    </a:p>
                  </a:txBody>
                  <a:tcPr marL="33979" marR="33979" marT="33979" marB="33979" anchor="ctr"/>
                </a:tc>
                <a:tc>
                  <a:txBody>
                    <a:bodyPr/>
                    <a:lstStyle/>
                    <a:p>
                      <a:pPr algn="l"/>
                      <a:r>
                        <a:rPr lang="ru-RU" sz="1400">
                          <a:effectLst/>
                        </a:rPr>
                        <a:t>2100</a:t>
                      </a:r>
                      <a:endParaRPr lang="ru-RU" sz="1400">
                        <a:solidFill>
                          <a:srgbClr val="000000"/>
                        </a:solidFill>
                        <a:effectLst/>
                      </a:endParaRPr>
                    </a:p>
                  </a:txBody>
                  <a:tcPr marL="33979" marR="33979" marT="33979" marB="33979" anchor="ctr"/>
                </a:tc>
                <a:tc>
                  <a:txBody>
                    <a:bodyPr/>
                    <a:lstStyle/>
                    <a:p>
                      <a:pPr algn="l"/>
                      <a:r>
                        <a:rPr lang="ru-RU" sz="1400">
                          <a:effectLst/>
                        </a:rPr>
                        <a:t>3540</a:t>
                      </a:r>
                      <a:endParaRPr lang="ru-RU" sz="1400">
                        <a:solidFill>
                          <a:srgbClr val="000000"/>
                        </a:solidFill>
                        <a:effectLst/>
                      </a:endParaRPr>
                    </a:p>
                  </a:txBody>
                  <a:tcPr marL="33979" marR="33979" marT="33979" marB="33979" anchor="ctr"/>
                </a:tc>
                <a:tc>
                  <a:txBody>
                    <a:bodyPr/>
                    <a:lstStyle/>
                    <a:p>
                      <a:pPr algn="l"/>
                      <a:r>
                        <a:rPr lang="ru-RU" sz="1400">
                          <a:effectLst/>
                        </a:rPr>
                        <a:t>1194</a:t>
                      </a:r>
                      <a:endParaRPr lang="ru-RU" sz="1400">
                        <a:solidFill>
                          <a:srgbClr val="000000"/>
                        </a:solidFill>
                        <a:effectLst/>
                      </a:endParaRPr>
                    </a:p>
                  </a:txBody>
                  <a:tcPr marL="33979" marR="33979" marT="33979" marB="33979" anchor="ctr"/>
                </a:tc>
                <a:tc>
                  <a:txBody>
                    <a:bodyPr/>
                    <a:lstStyle/>
                    <a:p>
                      <a:pPr algn="l"/>
                      <a:r>
                        <a:rPr lang="ru-RU" sz="1400" dirty="0">
                          <a:effectLst/>
                        </a:rPr>
                        <a:t>765</a:t>
                      </a:r>
                      <a:endParaRPr lang="ru-RU" sz="1400" dirty="0">
                        <a:solidFill>
                          <a:srgbClr val="000000"/>
                        </a:solidFill>
                        <a:effectLst/>
                      </a:endParaRPr>
                    </a:p>
                  </a:txBody>
                  <a:tcPr marL="33979" marR="33979" marT="33979" marB="33979" anchor="ctr"/>
                </a:tc>
                <a:tc>
                  <a:txBody>
                    <a:bodyPr/>
                    <a:lstStyle/>
                    <a:p>
                      <a:pPr algn="l"/>
                      <a:r>
                        <a:rPr lang="ru-RU" sz="1400">
                          <a:effectLst/>
                        </a:rPr>
                        <a:t>996</a:t>
                      </a:r>
                      <a:endParaRPr lang="ru-RU" sz="1400">
                        <a:solidFill>
                          <a:srgbClr val="000000"/>
                        </a:solidFill>
                        <a:effectLst/>
                      </a:endParaRPr>
                    </a:p>
                  </a:txBody>
                  <a:tcPr marL="33979" marR="33979" marT="33979" marB="33979" anchor="ctr"/>
                </a:tc>
              </a:tr>
              <a:tr h="361533">
                <a:tc>
                  <a:txBody>
                    <a:bodyPr/>
                    <a:lstStyle/>
                    <a:p>
                      <a:pPr algn="l"/>
                      <a:r>
                        <a:rPr lang="ru-RU" sz="1600" dirty="0">
                          <a:effectLst/>
                        </a:rPr>
                        <a:t>Транспорт</a:t>
                      </a:r>
                      <a:endParaRPr lang="ru-RU" sz="1600" dirty="0">
                        <a:solidFill>
                          <a:srgbClr val="000000"/>
                        </a:solidFill>
                        <a:effectLst/>
                      </a:endParaRPr>
                    </a:p>
                  </a:txBody>
                  <a:tcPr marL="33979" marR="33979" marT="33979" marB="33979" anchor="ctr"/>
                </a:tc>
                <a:tc>
                  <a:txBody>
                    <a:bodyPr/>
                    <a:lstStyle/>
                    <a:p>
                      <a:pPr algn="l"/>
                      <a:r>
                        <a:rPr lang="ru-RU" sz="1400">
                          <a:effectLst/>
                        </a:rPr>
                        <a:t>66</a:t>
                      </a:r>
                      <a:endParaRPr lang="ru-RU" sz="1400">
                        <a:solidFill>
                          <a:srgbClr val="000000"/>
                        </a:solidFill>
                        <a:effectLst/>
                      </a:endParaRPr>
                    </a:p>
                  </a:txBody>
                  <a:tcPr marL="33979" marR="33979" marT="33979" marB="33979" anchor="ctr"/>
                </a:tc>
                <a:tc>
                  <a:txBody>
                    <a:bodyPr/>
                    <a:lstStyle/>
                    <a:p>
                      <a:pPr algn="l"/>
                      <a:r>
                        <a:rPr lang="ru-RU" sz="1400">
                          <a:effectLst/>
                        </a:rPr>
                        <a:t>69</a:t>
                      </a:r>
                      <a:endParaRPr lang="ru-RU" sz="1400">
                        <a:solidFill>
                          <a:srgbClr val="000000"/>
                        </a:solidFill>
                        <a:effectLst/>
                      </a:endParaRPr>
                    </a:p>
                  </a:txBody>
                  <a:tcPr marL="33979" marR="33979" marT="33979" marB="33979" anchor="ctr"/>
                </a:tc>
                <a:tc>
                  <a:txBody>
                    <a:bodyPr/>
                    <a:lstStyle/>
                    <a:p>
                      <a:pPr algn="l"/>
                      <a:r>
                        <a:rPr lang="ru-RU" sz="1400">
                          <a:effectLst/>
                        </a:rPr>
                        <a:t>57</a:t>
                      </a:r>
                      <a:endParaRPr lang="ru-RU" sz="1400">
                        <a:solidFill>
                          <a:srgbClr val="000000"/>
                        </a:solidFill>
                        <a:effectLst/>
                      </a:endParaRPr>
                    </a:p>
                  </a:txBody>
                  <a:tcPr marL="33979" marR="33979" marT="33979" marB="33979" anchor="ctr"/>
                </a:tc>
                <a:tc>
                  <a:txBody>
                    <a:bodyPr/>
                    <a:lstStyle/>
                    <a:p>
                      <a:pPr algn="l"/>
                      <a:r>
                        <a:rPr lang="ru-RU" sz="1400">
                          <a:effectLst/>
                        </a:rPr>
                        <a:t>75</a:t>
                      </a:r>
                      <a:endParaRPr lang="ru-RU" sz="1400">
                        <a:solidFill>
                          <a:srgbClr val="000000"/>
                        </a:solidFill>
                        <a:effectLst/>
                      </a:endParaRPr>
                    </a:p>
                  </a:txBody>
                  <a:tcPr marL="33979" marR="33979" marT="33979" marB="33979" anchor="ctr"/>
                </a:tc>
                <a:tc>
                  <a:txBody>
                    <a:bodyPr/>
                    <a:lstStyle/>
                    <a:p>
                      <a:pPr algn="l"/>
                      <a:r>
                        <a:rPr lang="ru-RU" sz="1400" dirty="0">
                          <a:effectLst/>
                        </a:rPr>
                        <a:t>77</a:t>
                      </a:r>
                      <a:endParaRPr lang="ru-RU" sz="1400" dirty="0">
                        <a:solidFill>
                          <a:srgbClr val="000000"/>
                        </a:solidFill>
                        <a:effectLst/>
                      </a:endParaRPr>
                    </a:p>
                  </a:txBody>
                  <a:tcPr marL="33979" marR="33979" marT="33979" marB="33979" anchor="ctr"/>
                </a:tc>
                <a:tc>
                  <a:txBody>
                    <a:bodyPr/>
                    <a:lstStyle/>
                    <a:p>
                      <a:pPr algn="l"/>
                      <a:r>
                        <a:rPr lang="ru-RU" sz="1400" dirty="0">
                          <a:effectLst/>
                        </a:rPr>
                        <a:t>65</a:t>
                      </a:r>
                      <a:endParaRPr lang="ru-RU" sz="1400" dirty="0">
                        <a:solidFill>
                          <a:srgbClr val="000000"/>
                        </a:solidFill>
                        <a:effectLst/>
                      </a:endParaRPr>
                    </a:p>
                  </a:txBody>
                  <a:tcPr marL="33979" marR="33979" marT="33979" marB="33979" anchor="ctr"/>
                </a:tc>
                <a:tc>
                  <a:txBody>
                    <a:bodyPr/>
                    <a:lstStyle/>
                    <a:p>
                      <a:pPr algn="l"/>
                      <a:r>
                        <a:rPr lang="ru-RU" sz="1400" dirty="0">
                          <a:effectLst/>
                        </a:rPr>
                        <a:t>132</a:t>
                      </a:r>
                      <a:endParaRPr lang="ru-RU" sz="1400" dirty="0">
                        <a:solidFill>
                          <a:srgbClr val="000000"/>
                        </a:solidFill>
                        <a:effectLst/>
                      </a:endParaRPr>
                    </a:p>
                  </a:txBody>
                  <a:tcPr marL="33979" marR="33979" marT="33979" marB="33979" anchor="ctr"/>
                </a:tc>
                <a:tc>
                  <a:txBody>
                    <a:bodyPr/>
                    <a:lstStyle/>
                    <a:p>
                      <a:pPr algn="l"/>
                      <a:r>
                        <a:rPr lang="ru-RU" sz="1400">
                          <a:effectLst/>
                        </a:rPr>
                        <a:t>132</a:t>
                      </a:r>
                      <a:endParaRPr lang="ru-RU" sz="1400">
                        <a:solidFill>
                          <a:srgbClr val="000000"/>
                        </a:solidFill>
                        <a:effectLst/>
                      </a:endParaRPr>
                    </a:p>
                  </a:txBody>
                  <a:tcPr marL="33979" marR="33979" marT="33979" marB="33979" anchor="ctr"/>
                </a:tc>
                <a:tc>
                  <a:txBody>
                    <a:bodyPr/>
                    <a:lstStyle/>
                    <a:p>
                      <a:pPr algn="l"/>
                      <a:r>
                        <a:rPr lang="ru-RU" sz="1400">
                          <a:effectLst/>
                        </a:rPr>
                        <a:t>132</a:t>
                      </a:r>
                      <a:endParaRPr lang="ru-RU" sz="1400">
                        <a:solidFill>
                          <a:srgbClr val="000000"/>
                        </a:solidFill>
                        <a:effectLst/>
                      </a:endParaRPr>
                    </a:p>
                  </a:txBody>
                  <a:tcPr marL="33979" marR="33979" marT="33979" marB="33979" anchor="ctr"/>
                </a:tc>
                <a:tc>
                  <a:txBody>
                    <a:bodyPr/>
                    <a:lstStyle/>
                    <a:p>
                      <a:pPr algn="l"/>
                      <a:r>
                        <a:rPr lang="ru-RU" sz="1400">
                          <a:effectLst/>
                        </a:rPr>
                        <a:t>93</a:t>
                      </a:r>
                      <a:endParaRPr lang="ru-RU" sz="1400">
                        <a:solidFill>
                          <a:srgbClr val="000000"/>
                        </a:solidFill>
                        <a:effectLst/>
                      </a:endParaRPr>
                    </a:p>
                  </a:txBody>
                  <a:tcPr marL="33979" marR="33979" marT="33979" marB="33979" anchor="ctr"/>
                </a:tc>
                <a:tc>
                  <a:txBody>
                    <a:bodyPr/>
                    <a:lstStyle/>
                    <a:p>
                      <a:pPr algn="l"/>
                      <a:r>
                        <a:rPr lang="ru-RU" sz="1400">
                          <a:effectLst/>
                        </a:rPr>
                        <a:t>93</a:t>
                      </a:r>
                      <a:endParaRPr lang="ru-RU" sz="1400">
                        <a:solidFill>
                          <a:srgbClr val="000000"/>
                        </a:solidFill>
                        <a:effectLst/>
                      </a:endParaRPr>
                    </a:p>
                  </a:txBody>
                  <a:tcPr marL="33979" marR="33979" marT="33979" marB="33979" anchor="ctr"/>
                </a:tc>
                <a:tc>
                  <a:txBody>
                    <a:bodyPr/>
                    <a:lstStyle/>
                    <a:p>
                      <a:pPr algn="l"/>
                      <a:r>
                        <a:rPr lang="ru-RU" sz="1400">
                          <a:effectLst/>
                        </a:rPr>
                        <a:t>81</a:t>
                      </a:r>
                      <a:endParaRPr lang="ru-RU" sz="1400">
                        <a:solidFill>
                          <a:srgbClr val="000000"/>
                        </a:solidFill>
                        <a:effectLst/>
                      </a:endParaRPr>
                    </a:p>
                  </a:txBody>
                  <a:tcPr marL="33979" marR="33979" marT="33979" marB="33979" anchor="ctr"/>
                </a:tc>
              </a:tr>
              <a:tr h="655109">
                <a:tc>
                  <a:txBody>
                    <a:bodyPr/>
                    <a:lstStyle/>
                    <a:p>
                      <a:pPr algn="l"/>
                      <a:r>
                        <a:rPr lang="ru-RU" sz="1600" dirty="0">
                          <a:effectLst/>
                        </a:rPr>
                        <a:t>Оптовая торговля</a:t>
                      </a:r>
                      <a:endParaRPr lang="ru-RU" sz="1600" dirty="0">
                        <a:solidFill>
                          <a:srgbClr val="000000"/>
                        </a:solidFill>
                        <a:effectLst/>
                      </a:endParaRPr>
                    </a:p>
                  </a:txBody>
                  <a:tcPr marL="33979" marR="33979" marT="33979" marB="33979" anchor="ctr"/>
                </a:tc>
                <a:tc>
                  <a:txBody>
                    <a:bodyPr/>
                    <a:lstStyle/>
                    <a:p>
                      <a:pPr algn="l"/>
                      <a:r>
                        <a:rPr lang="ru-RU" sz="1400">
                          <a:effectLst/>
                        </a:rPr>
                        <a:t>84</a:t>
                      </a:r>
                      <a:endParaRPr lang="ru-RU" sz="1400">
                        <a:solidFill>
                          <a:srgbClr val="000000"/>
                        </a:solidFill>
                        <a:effectLst/>
                      </a:endParaRPr>
                    </a:p>
                  </a:txBody>
                  <a:tcPr marL="33979" marR="33979" marT="33979" marB="33979" anchor="ctr"/>
                </a:tc>
                <a:tc>
                  <a:txBody>
                    <a:bodyPr/>
                    <a:lstStyle/>
                    <a:p>
                      <a:pPr algn="l"/>
                      <a:r>
                        <a:rPr lang="ru-RU" sz="1400">
                          <a:effectLst/>
                        </a:rPr>
                        <a:t>84</a:t>
                      </a:r>
                      <a:endParaRPr lang="ru-RU" sz="1400">
                        <a:solidFill>
                          <a:srgbClr val="000000"/>
                        </a:solidFill>
                        <a:effectLst/>
                      </a:endParaRPr>
                    </a:p>
                  </a:txBody>
                  <a:tcPr marL="33979" marR="33979" marT="33979" marB="33979" anchor="ctr"/>
                </a:tc>
                <a:tc>
                  <a:txBody>
                    <a:bodyPr/>
                    <a:lstStyle/>
                    <a:p>
                      <a:pPr algn="l"/>
                      <a:r>
                        <a:rPr lang="ru-RU" sz="1400" dirty="0">
                          <a:effectLst/>
                        </a:rPr>
                        <a:t>15</a:t>
                      </a:r>
                      <a:endParaRPr lang="ru-RU" sz="1400" dirty="0">
                        <a:solidFill>
                          <a:srgbClr val="000000"/>
                        </a:solidFill>
                        <a:effectLst/>
                      </a:endParaRPr>
                    </a:p>
                  </a:txBody>
                  <a:tcPr marL="33979" marR="33979" marT="33979" marB="33979" anchor="ctr"/>
                </a:tc>
                <a:tc>
                  <a:txBody>
                    <a:bodyPr/>
                    <a:lstStyle/>
                    <a:p>
                      <a:pPr algn="l"/>
                      <a:r>
                        <a:rPr lang="ru-RU" sz="1400">
                          <a:effectLst/>
                        </a:rPr>
                        <a:t>357</a:t>
                      </a:r>
                      <a:endParaRPr lang="ru-RU" sz="1400">
                        <a:solidFill>
                          <a:srgbClr val="000000"/>
                        </a:solidFill>
                        <a:effectLst/>
                      </a:endParaRPr>
                    </a:p>
                  </a:txBody>
                  <a:tcPr marL="33979" marR="33979" marT="33979" marB="33979" anchor="ctr"/>
                </a:tc>
                <a:tc>
                  <a:txBody>
                    <a:bodyPr/>
                    <a:lstStyle/>
                    <a:p>
                      <a:pPr algn="l"/>
                      <a:r>
                        <a:rPr lang="ru-RU" sz="1400">
                          <a:effectLst/>
                        </a:rPr>
                        <a:t>294</a:t>
                      </a:r>
                      <a:endParaRPr lang="ru-RU" sz="1400">
                        <a:solidFill>
                          <a:srgbClr val="000000"/>
                        </a:solidFill>
                        <a:effectLst/>
                      </a:endParaRPr>
                    </a:p>
                  </a:txBody>
                  <a:tcPr marL="33979" marR="33979" marT="33979" marB="33979" anchor="ctr"/>
                </a:tc>
                <a:tc>
                  <a:txBody>
                    <a:bodyPr/>
                    <a:lstStyle/>
                    <a:p>
                      <a:pPr algn="l"/>
                      <a:r>
                        <a:rPr lang="ru-RU" sz="1400" dirty="0">
                          <a:effectLst/>
                        </a:rPr>
                        <a:t>249</a:t>
                      </a:r>
                      <a:endParaRPr lang="ru-RU" sz="1400" dirty="0">
                        <a:solidFill>
                          <a:srgbClr val="000000"/>
                        </a:solidFill>
                        <a:effectLst/>
                      </a:endParaRPr>
                    </a:p>
                  </a:txBody>
                  <a:tcPr marL="33979" marR="33979" marT="33979" marB="33979" anchor="ctr"/>
                </a:tc>
                <a:tc>
                  <a:txBody>
                    <a:bodyPr/>
                    <a:lstStyle/>
                    <a:p>
                      <a:pPr algn="l"/>
                      <a:r>
                        <a:rPr lang="ru-RU" sz="1400" dirty="0">
                          <a:effectLst/>
                        </a:rPr>
                        <a:t>990</a:t>
                      </a:r>
                      <a:endParaRPr lang="ru-RU" sz="1400" dirty="0">
                        <a:solidFill>
                          <a:srgbClr val="000000"/>
                        </a:solidFill>
                        <a:effectLst/>
                      </a:endParaRPr>
                    </a:p>
                  </a:txBody>
                  <a:tcPr marL="33979" marR="33979" marT="33979" marB="33979" anchor="ctr"/>
                </a:tc>
                <a:tc>
                  <a:txBody>
                    <a:bodyPr/>
                    <a:lstStyle/>
                    <a:p>
                      <a:pPr algn="l"/>
                      <a:r>
                        <a:rPr lang="ru-RU" sz="1400" dirty="0">
                          <a:effectLst/>
                        </a:rPr>
                        <a:t>957</a:t>
                      </a:r>
                      <a:endParaRPr lang="ru-RU" sz="1400" dirty="0">
                        <a:solidFill>
                          <a:srgbClr val="000000"/>
                        </a:solidFill>
                        <a:effectLst/>
                      </a:endParaRPr>
                    </a:p>
                  </a:txBody>
                  <a:tcPr marL="33979" marR="33979" marT="33979" marB="33979" anchor="ctr"/>
                </a:tc>
                <a:tc>
                  <a:txBody>
                    <a:bodyPr/>
                    <a:lstStyle/>
                    <a:p>
                      <a:pPr algn="l"/>
                      <a:r>
                        <a:rPr lang="ru-RU" sz="1400" dirty="0">
                          <a:effectLst/>
                        </a:rPr>
                        <a:t>1410</a:t>
                      </a:r>
                      <a:endParaRPr lang="ru-RU" sz="1400" dirty="0">
                        <a:solidFill>
                          <a:srgbClr val="000000"/>
                        </a:solidFill>
                        <a:effectLst/>
                      </a:endParaRPr>
                    </a:p>
                  </a:txBody>
                  <a:tcPr marL="33979" marR="33979" marT="33979" marB="33979" anchor="ctr"/>
                </a:tc>
                <a:tc>
                  <a:txBody>
                    <a:bodyPr/>
                    <a:lstStyle/>
                    <a:p>
                      <a:pPr algn="l"/>
                      <a:r>
                        <a:rPr lang="ru-RU" sz="1400">
                          <a:effectLst/>
                        </a:rPr>
                        <a:t>477</a:t>
                      </a:r>
                      <a:endParaRPr lang="ru-RU" sz="1400">
                        <a:solidFill>
                          <a:srgbClr val="000000"/>
                        </a:solidFill>
                        <a:effectLst/>
                      </a:endParaRPr>
                    </a:p>
                  </a:txBody>
                  <a:tcPr marL="33979" marR="33979" marT="33979" marB="33979" anchor="ctr"/>
                </a:tc>
                <a:tc>
                  <a:txBody>
                    <a:bodyPr/>
                    <a:lstStyle/>
                    <a:p>
                      <a:pPr algn="l"/>
                      <a:r>
                        <a:rPr lang="ru-RU" sz="1400">
                          <a:effectLst/>
                        </a:rPr>
                        <a:t>408</a:t>
                      </a:r>
                      <a:endParaRPr lang="ru-RU" sz="1400">
                        <a:solidFill>
                          <a:srgbClr val="000000"/>
                        </a:solidFill>
                        <a:effectLst/>
                      </a:endParaRPr>
                    </a:p>
                  </a:txBody>
                  <a:tcPr marL="33979" marR="33979" marT="33979" marB="33979" anchor="ctr"/>
                </a:tc>
                <a:tc>
                  <a:txBody>
                    <a:bodyPr/>
                    <a:lstStyle/>
                    <a:p>
                      <a:pPr algn="l"/>
                      <a:r>
                        <a:rPr lang="ru-RU" sz="1400">
                          <a:effectLst/>
                        </a:rPr>
                        <a:t>414</a:t>
                      </a:r>
                      <a:endParaRPr lang="ru-RU" sz="1400">
                        <a:solidFill>
                          <a:srgbClr val="000000"/>
                        </a:solidFill>
                        <a:effectLst/>
                      </a:endParaRPr>
                    </a:p>
                  </a:txBody>
                  <a:tcPr marL="33979" marR="33979" marT="33979" marB="33979" anchor="ctr"/>
                </a:tc>
              </a:tr>
              <a:tr h="361533">
                <a:tc>
                  <a:txBody>
                    <a:bodyPr/>
                    <a:lstStyle/>
                    <a:p>
                      <a:pPr algn="l"/>
                      <a:r>
                        <a:rPr lang="ru-RU" sz="1600" dirty="0">
                          <a:effectLst/>
                        </a:rPr>
                        <a:t>Транспорт</a:t>
                      </a:r>
                      <a:endParaRPr lang="ru-RU" sz="1600" dirty="0">
                        <a:solidFill>
                          <a:srgbClr val="000000"/>
                        </a:solidFill>
                        <a:effectLst/>
                      </a:endParaRPr>
                    </a:p>
                  </a:txBody>
                  <a:tcPr marL="33979" marR="33979" marT="33979" marB="33979" anchor="ctr"/>
                </a:tc>
                <a:tc>
                  <a:txBody>
                    <a:bodyPr/>
                    <a:lstStyle/>
                    <a:p>
                      <a:pPr algn="l"/>
                      <a:r>
                        <a:rPr lang="ru-RU" sz="1400">
                          <a:effectLst/>
                        </a:rPr>
                        <a:t>27</a:t>
                      </a:r>
                      <a:endParaRPr lang="ru-RU" sz="1400">
                        <a:solidFill>
                          <a:srgbClr val="000000"/>
                        </a:solidFill>
                        <a:effectLst/>
                      </a:endParaRPr>
                    </a:p>
                  </a:txBody>
                  <a:tcPr marL="33979" marR="33979" marT="33979" marB="33979" anchor="ctr"/>
                </a:tc>
                <a:tc>
                  <a:txBody>
                    <a:bodyPr/>
                    <a:lstStyle/>
                    <a:p>
                      <a:pPr algn="l"/>
                      <a:r>
                        <a:rPr lang="ru-RU" sz="1400">
                          <a:effectLst/>
                        </a:rPr>
                        <a:t>27</a:t>
                      </a:r>
                      <a:endParaRPr lang="ru-RU" sz="1400">
                        <a:solidFill>
                          <a:srgbClr val="000000"/>
                        </a:solidFill>
                        <a:effectLst/>
                      </a:endParaRPr>
                    </a:p>
                  </a:txBody>
                  <a:tcPr marL="33979" marR="33979" marT="33979" marB="33979" anchor="ctr"/>
                </a:tc>
                <a:tc>
                  <a:txBody>
                    <a:bodyPr/>
                    <a:lstStyle/>
                    <a:p>
                      <a:pPr algn="l"/>
                      <a:r>
                        <a:rPr lang="ru-RU" sz="1400">
                          <a:effectLst/>
                        </a:rPr>
                        <a:t>24</a:t>
                      </a:r>
                      <a:endParaRPr lang="ru-RU" sz="1400">
                        <a:solidFill>
                          <a:srgbClr val="000000"/>
                        </a:solidFill>
                        <a:effectLst/>
                      </a:endParaRPr>
                    </a:p>
                  </a:txBody>
                  <a:tcPr marL="33979" marR="33979" marT="33979" marB="33979" anchor="ctr"/>
                </a:tc>
                <a:tc>
                  <a:txBody>
                    <a:bodyPr/>
                    <a:lstStyle/>
                    <a:p>
                      <a:pPr algn="l"/>
                      <a:r>
                        <a:rPr lang="ru-RU" sz="1400">
                          <a:effectLst/>
                        </a:rPr>
                        <a:t>35</a:t>
                      </a:r>
                      <a:endParaRPr lang="ru-RU" sz="1400">
                        <a:solidFill>
                          <a:srgbClr val="000000"/>
                        </a:solidFill>
                        <a:effectLst/>
                      </a:endParaRPr>
                    </a:p>
                  </a:txBody>
                  <a:tcPr marL="33979" marR="33979" marT="33979" marB="33979" anchor="ctr"/>
                </a:tc>
                <a:tc>
                  <a:txBody>
                    <a:bodyPr/>
                    <a:lstStyle/>
                    <a:p>
                      <a:pPr algn="l"/>
                      <a:r>
                        <a:rPr lang="ru-RU" sz="1400">
                          <a:effectLst/>
                        </a:rPr>
                        <a:t>33</a:t>
                      </a:r>
                      <a:endParaRPr lang="ru-RU" sz="1400">
                        <a:solidFill>
                          <a:srgbClr val="000000"/>
                        </a:solidFill>
                        <a:effectLst/>
                      </a:endParaRPr>
                    </a:p>
                  </a:txBody>
                  <a:tcPr marL="33979" marR="33979" marT="33979" marB="33979" anchor="ctr"/>
                </a:tc>
                <a:tc>
                  <a:txBody>
                    <a:bodyPr/>
                    <a:lstStyle/>
                    <a:p>
                      <a:pPr algn="l"/>
                      <a:r>
                        <a:rPr lang="ru-RU" sz="1400">
                          <a:effectLst/>
                        </a:rPr>
                        <a:t>30</a:t>
                      </a:r>
                      <a:endParaRPr lang="ru-RU" sz="1400">
                        <a:solidFill>
                          <a:srgbClr val="000000"/>
                        </a:solidFill>
                        <a:effectLst/>
                      </a:endParaRPr>
                    </a:p>
                  </a:txBody>
                  <a:tcPr marL="33979" marR="33979" marT="33979" marB="33979" anchor="ctr"/>
                </a:tc>
                <a:tc>
                  <a:txBody>
                    <a:bodyPr/>
                    <a:lstStyle/>
                    <a:p>
                      <a:pPr algn="l"/>
                      <a:r>
                        <a:rPr lang="ru-RU" sz="1400">
                          <a:effectLst/>
                        </a:rPr>
                        <a:t>27</a:t>
                      </a:r>
                      <a:endParaRPr lang="ru-RU" sz="1400">
                        <a:solidFill>
                          <a:srgbClr val="000000"/>
                        </a:solidFill>
                        <a:effectLst/>
                      </a:endParaRPr>
                    </a:p>
                  </a:txBody>
                  <a:tcPr marL="33979" marR="33979" marT="33979" marB="33979" anchor="ctr"/>
                </a:tc>
                <a:tc>
                  <a:txBody>
                    <a:bodyPr/>
                    <a:lstStyle/>
                    <a:p>
                      <a:pPr algn="l"/>
                      <a:r>
                        <a:rPr lang="ru-RU" sz="1400" dirty="0">
                          <a:effectLst/>
                        </a:rPr>
                        <a:t>27</a:t>
                      </a:r>
                      <a:endParaRPr lang="ru-RU" sz="1400" dirty="0">
                        <a:solidFill>
                          <a:srgbClr val="000000"/>
                        </a:solidFill>
                        <a:effectLst/>
                      </a:endParaRPr>
                    </a:p>
                  </a:txBody>
                  <a:tcPr marL="33979" marR="33979" marT="33979" marB="33979" anchor="ctr"/>
                </a:tc>
                <a:tc>
                  <a:txBody>
                    <a:bodyPr/>
                    <a:lstStyle/>
                    <a:p>
                      <a:pPr algn="l"/>
                      <a:r>
                        <a:rPr lang="ru-RU" sz="1400" dirty="0">
                          <a:effectLst/>
                        </a:rPr>
                        <a:t>27</a:t>
                      </a:r>
                      <a:endParaRPr lang="ru-RU" sz="1400" dirty="0">
                        <a:solidFill>
                          <a:srgbClr val="000000"/>
                        </a:solidFill>
                        <a:effectLst/>
                      </a:endParaRPr>
                    </a:p>
                  </a:txBody>
                  <a:tcPr marL="33979" marR="33979" marT="33979" marB="33979" anchor="ctr"/>
                </a:tc>
                <a:tc>
                  <a:txBody>
                    <a:bodyPr/>
                    <a:lstStyle/>
                    <a:p>
                      <a:pPr algn="l"/>
                      <a:r>
                        <a:rPr lang="ru-RU" sz="1400">
                          <a:effectLst/>
                        </a:rPr>
                        <a:t>65</a:t>
                      </a:r>
                      <a:endParaRPr lang="ru-RU" sz="1400">
                        <a:solidFill>
                          <a:srgbClr val="000000"/>
                        </a:solidFill>
                        <a:effectLst/>
                      </a:endParaRPr>
                    </a:p>
                  </a:txBody>
                  <a:tcPr marL="33979" marR="33979" marT="33979" marB="33979" anchor="ctr"/>
                </a:tc>
                <a:tc>
                  <a:txBody>
                    <a:bodyPr/>
                    <a:lstStyle/>
                    <a:p>
                      <a:pPr algn="l"/>
                      <a:r>
                        <a:rPr lang="ru-RU" sz="1400">
                          <a:effectLst/>
                        </a:rPr>
                        <a:t>36</a:t>
                      </a:r>
                      <a:endParaRPr lang="ru-RU" sz="1400">
                        <a:solidFill>
                          <a:srgbClr val="000000"/>
                        </a:solidFill>
                        <a:effectLst/>
                      </a:endParaRPr>
                    </a:p>
                  </a:txBody>
                  <a:tcPr marL="33979" marR="33979" marT="33979" marB="33979" anchor="ctr"/>
                </a:tc>
                <a:tc>
                  <a:txBody>
                    <a:bodyPr/>
                    <a:lstStyle/>
                    <a:p>
                      <a:pPr algn="l"/>
                      <a:r>
                        <a:rPr lang="ru-RU" sz="1400">
                          <a:effectLst/>
                        </a:rPr>
                        <a:t>33</a:t>
                      </a:r>
                      <a:endParaRPr lang="ru-RU" sz="1400">
                        <a:solidFill>
                          <a:srgbClr val="000000"/>
                        </a:solidFill>
                        <a:effectLst/>
                      </a:endParaRPr>
                    </a:p>
                  </a:txBody>
                  <a:tcPr marL="33979" marR="33979" marT="33979" marB="33979" anchor="ctr"/>
                </a:tc>
              </a:tr>
              <a:tr h="655109">
                <a:tc>
                  <a:txBody>
                    <a:bodyPr/>
                    <a:lstStyle/>
                    <a:p>
                      <a:pPr algn="l"/>
                      <a:r>
                        <a:rPr lang="ru-RU" sz="1600" dirty="0">
                          <a:effectLst/>
                        </a:rPr>
                        <a:t>Розничная торговля</a:t>
                      </a:r>
                      <a:endParaRPr lang="ru-RU" sz="1600" dirty="0">
                        <a:solidFill>
                          <a:srgbClr val="000000"/>
                        </a:solidFill>
                        <a:effectLst/>
                      </a:endParaRPr>
                    </a:p>
                  </a:txBody>
                  <a:tcPr marL="33979" marR="33979" marT="33979" marB="33979" anchor="ctr"/>
                </a:tc>
                <a:tc>
                  <a:txBody>
                    <a:bodyPr/>
                    <a:lstStyle/>
                    <a:p>
                      <a:pPr algn="l"/>
                      <a:r>
                        <a:rPr lang="ru-RU" sz="1400">
                          <a:effectLst/>
                        </a:rPr>
                        <a:t>210</a:t>
                      </a:r>
                      <a:endParaRPr lang="ru-RU" sz="1400">
                        <a:solidFill>
                          <a:srgbClr val="000000"/>
                        </a:solidFill>
                        <a:effectLst/>
                      </a:endParaRPr>
                    </a:p>
                  </a:txBody>
                  <a:tcPr marL="33979" marR="33979" marT="33979" marB="33979" anchor="ctr"/>
                </a:tc>
                <a:tc>
                  <a:txBody>
                    <a:bodyPr/>
                    <a:lstStyle/>
                    <a:p>
                      <a:pPr algn="l"/>
                      <a:r>
                        <a:rPr lang="ru-RU" sz="1400">
                          <a:effectLst/>
                        </a:rPr>
                        <a:t>72</a:t>
                      </a:r>
                      <a:endParaRPr lang="ru-RU" sz="1400">
                        <a:solidFill>
                          <a:srgbClr val="000000"/>
                        </a:solidFill>
                        <a:effectLst/>
                      </a:endParaRPr>
                    </a:p>
                  </a:txBody>
                  <a:tcPr marL="33979" marR="33979" marT="33979" marB="33979" anchor="ctr"/>
                </a:tc>
                <a:tc>
                  <a:txBody>
                    <a:bodyPr/>
                    <a:lstStyle/>
                    <a:p>
                      <a:pPr algn="l"/>
                      <a:r>
                        <a:rPr lang="ru-RU" sz="1400">
                          <a:effectLst/>
                        </a:rPr>
                        <a:t>63</a:t>
                      </a:r>
                      <a:endParaRPr lang="ru-RU" sz="1400">
                        <a:solidFill>
                          <a:srgbClr val="000000"/>
                        </a:solidFill>
                        <a:effectLst/>
                      </a:endParaRPr>
                    </a:p>
                  </a:txBody>
                  <a:tcPr marL="33979" marR="33979" marT="33979" marB="33979" anchor="ctr"/>
                </a:tc>
                <a:tc>
                  <a:txBody>
                    <a:bodyPr/>
                    <a:lstStyle/>
                    <a:p>
                      <a:pPr algn="l"/>
                      <a:r>
                        <a:rPr lang="ru-RU" sz="1400">
                          <a:effectLst/>
                        </a:rPr>
                        <a:t>750</a:t>
                      </a:r>
                      <a:endParaRPr lang="ru-RU" sz="1400">
                        <a:solidFill>
                          <a:srgbClr val="000000"/>
                        </a:solidFill>
                        <a:effectLst/>
                      </a:endParaRPr>
                    </a:p>
                  </a:txBody>
                  <a:tcPr marL="33979" marR="33979" marT="33979" marB="33979" anchor="ctr"/>
                </a:tc>
                <a:tc>
                  <a:txBody>
                    <a:bodyPr/>
                    <a:lstStyle/>
                    <a:p>
                      <a:pPr algn="l"/>
                      <a:r>
                        <a:rPr lang="ru-RU" sz="1400">
                          <a:effectLst/>
                        </a:rPr>
                        <a:t>873</a:t>
                      </a:r>
                      <a:endParaRPr lang="ru-RU" sz="1400">
                        <a:solidFill>
                          <a:srgbClr val="000000"/>
                        </a:solidFill>
                        <a:effectLst/>
                      </a:endParaRPr>
                    </a:p>
                  </a:txBody>
                  <a:tcPr marL="33979" marR="33979" marT="33979" marB="33979" anchor="ctr"/>
                </a:tc>
                <a:tc>
                  <a:txBody>
                    <a:bodyPr/>
                    <a:lstStyle/>
                    <a:p>
                      <a:pPr algn="l"/>
                      <a:r>
                        <a:rPr lang="ru-RU" sz="1400" dirty="0">
                          <a:effectLst/>
                        </a:rPr>
                        <a:t>543</a:t>
                      </a:r>
                      <a:endParaRPr lang="ru-RU" sz="1400" dirty="0">
                        <a:solidFill>
                          <a:srgbClr val="000000"/>
                        </a:solidFill>
                        <a:effectLst/>
                      </a:endParaRPr>
                    </a:p>
                  </a:txBody>
                  <a:tcPr marL="33979" marR="33979" marT="33979" marB="33979" anchor="ctr"/>
                </a:tc>
                <a:tc>
                  <a:txBody>
                    <a:bodyPr/>
                    <a:lstStyle/>
                    <a:p>
                      <a:pPr algn="l"/>
                      <a:r>
                        <a:rPr lang="ru-RU" sz="1400">
                          <a:effectLst/>
                        </a:rPr>
                        <a:t>5190</a:t>
                      </a:r>
                      <a:endParaRPr lang="ru-RU" sz="1400">
                        <a:solidFill>
                          <a:srgbClr val="000000"/>
                        </a:solidFill>
                        <a:effectLst/>
                      </a:endParaRPr>
                    </a:p>
                  </a:txBody>
                  <a:tcPr marL="33979" marR="33979" marT="33979" marB="33979" anchor="ctr"/>
                </a:tc>
                <a:tc>
                  <a:txBody>
                    <a:bodyPr/>
                    <a:lstStyle/>
                    <a:p>
                      <a:pPr algn="l"/>
                      <a:r>
                        <a:rPr lang="ru-RU" sz="1400" dirty="0">
                          <a:effectLst/>
                        </a:rPr>
                        <a:t>6780</a:t>
                      </a:r>
                      <a:endParaRPr lang="ru-RU" sz="1400" dirty="0">
                        <a:solidFill>
                          <a:srgbClr val="000000"/>
                        </a:solidFill>
                        <a:effectLst/>
                      </a:endParaRPr>
                    </a:p>
                  </a:txBody>
                  <a:tcPr marL="33979" marR="33979" marT="33979" marB="33979" anchor="ctr"/>
                </a:tc>
                <a:tc>
                  <a:txBody>
                    <a:bodyPr/>
                    <a:lstStyle/>
                    <a:p>
                      <a:pPr algn="l"/>
                      <a:r>
                        <a:rPr lang="ru-RU" sz="1400" dirty="0">
                          <a:effectLst/>
                        </a:rPr>
                        <a:t>6780</a:t>
                      </a:r>
                      <a:endParaRPr lang="ru-RU" sz="1400" dirty="0">
                        <a:solidFill>
                          <a:srgbClr val="000000"/>
                        </a:solidFill>
                        <a:effectLst/>
                      </a:endParaRPr>
                    </a:p>
                  </a:txBody>
                  <a:tcPr marL="33979" marR="33979" marT="33979" marB="33979" anchor="ctr"/>
                </a:tc>
                <a:tc>
                  <a:txBody>
                    <a:bodyPr/>
                    <a:lstStyle/>
                    <a:p>
                      <a:pPr algn="l"/>
                      <a:r>
                        <a:rPr lang="ru-RU" sz="1400" dirty="0">
                          <a:effectLst/>
                        </a:rPr>
                        <a:t>1443</a:t>
                      </a:r>
                      <a:endParaRPr lang="ru-RU" sz="1400" dirty="0">
                        <a:solidFill>
                          <a:srgbClr val="000000"/>
                        </a:solidFill>
                        <a:effectLst/>
                      </a:endParaRPr>
                    </a:p>
                  </a:txBody>
                  <a:tcPr marL="33979" marR="33979" marT="33979" marB="33979" anchor="ctr"/>
                </a:tc>
                <a:tc>
                  <a:txBody>
                    <a:bodyPr/>
                    <a:lstStyle/>
                    <a:p>
                      <a:pPr algn="l"/>
                      <a:r>
                        <a:rPr lang="ru-RU" sz="1400" dirty="0">
                          <a:effectLst/>
                        </a:rPr>
                        <a:t>1665</a:t>
                      </a:r>
                      <a:endParaRPr lang="ru-RU" sz="1400" dirty="0">
                        <a:solidFill>
                          <a:srgbClr val="000000"/>
                        </a:solidFill>
                        <a:effectLst/>
                      </a:endParaRPr>
                    </a:p>
                  </a:txBody>
                  <a:tcPr marL="33979" marR="33979" marT="33979" marB="33979" anchor="ctr"/>
                </a:tc>
                <a:tc>
                  <a:txBody>
                    <a:bodyPr/>
                    <a:lstStyle/>
                    <a:p>
                      <a:pPr algn="l"/>
                      <a:r>
                        <a:rPr lang="ru-RU" sz="1400">
                          <a:effectLst/>
                        </a:rPr>
                        <a:t>1335</a:t>
                      </a:r>
                      <a:endParaRPr lang="ru-RU" sz="1400">
                        <a:solidFill>
                          <a:srgbClr val="000000"/>
                        </a:solidFill>
                        <a:effectLst/>
                      </a:endParaRPr>
                    </a:p>
                  </a:txBody>
                  <a:tcPr marL="33979" marR="33979" marT="33979" marB="33979" anchor="ctr"/>
                </a:tc>
              </a:tr>
              <a:tr h="850827">
                <a:tc>
                  <a:txBody>
                    <a:bodyPr/>
                    <a:lstStyle/>
                    <a:p>
                      <a:pPr algn="l"/>
                      <a:r>
                        <a:rPr lang="ru-RU" sz="1600" dirty="0">
                          <a:effectLst/>
                        </a:rPr>
                        <a:t>Итого по логистической цепи</a:t>
                      </a:r>
                      <a:endParaRPr lang="ru-RU" sz="1600" dirty="0">
                        <a:solidFill>
                          <a:srgbClr val="000000"/>
                        </a:solidFill>
                        <a:effectLst/>
                      </a:endParaRPr>
                    </a:p>
                  </a:txBody>
                  <a:tcPr marL="33979" marR="33979" marT="33979" marB="33979" anchor="ctr"/>
                </a:tc>
                <a:tc>
                  <a:txBody>
                    <a:bodyPr/>
                    <a:lstStyle/>
                    <a:p>
                      <a:pPr algn="l"/>
                      <a:r>
                        <a:rPr lang="ru-RU" sz="1400">
                          <a:effectLst/>
                        </a:rPr>
                        <a:t>663</a:t>
                      </a:r>
                      <a:endParaRPr lang="ru-RU" sz="1400">
                        <a:solidFill>
                          <a:srgbClr val="000000"/>
                        </a:solidFill>
                        <a:effectLst/>
                      </a:endParaRPr>
                    </a:p>
                  </a:txBody>
                  <a:tcPr marL="33979" marR="33979" marT="33979" marB="33979" anchor="ctr"/>
                </a:tc>
                <a:tc>
                  <a:txBody>
                    <a:bodyPr/>
                    <a:lstStyle/>
                    <a:p>
                      <a:pPr algn="l"/>
                      <a:r>
                        <a:rPr lang="ru-RU" sz="1400">
                          <a:effectLst/>
                        </a:rPr>
                        <a:t>324</a:t>
                      </a:r>
                      <a:endParaRPr lang="ru-RU" sz="1400">
                        <a:solidFill>
                          <a:srgbClr val="000000"/>
                        </a:solidFill>
                        <a:effectLst/>
                      </a:endParaRPr>
                    </a:p>
                  </a:txBody>
                  <a:tcPr marL="33979" marR="33979" marT="33979" marB="33979" anchor="ctr"/>
                </a:tc>
                <a:tc>
                  <a:txBody>
                    <a:bodyPr/>
                    <a:lstStyle/>
                    <a:p>
                      <a:pPr algn="l"/>
                      <a:r>
                        <a:rPr lang="ru-RU" sz="1400">
                          <a:effectLst/>
                        </a:rPr>
                        <a:t>231</a:t>
                      </a:r>
                      <a:endParaRPr lang="ru-RU" sz="1400">
                        <a:solidFill>
                          <a:srgbClr val="000000"/>
                        </a:solidFill>
                        <a:effectLst/>
                      </a:endParaRPr>
                    </a:p>
                  </a:txBody>
                  <a:tcPr marL="33979" marR="33979" marT="33979" marB="33979" anchor="ctr"/>
                </a:tc>
                <a:tc>
                  <a:txBody>
                    <a:bodyPr/>
                    <a:lstStyle/>
                    <a:p>
                      <a:pPr algn="l"/>
                      <a:r>
                        <a:rPr lang="ru-RU" sz="1400">
                          <a:effectLst/>
                        </a:rPr>
                        <a:t>2123</a:t>
                      </a:r>
                      <a:endParaRPr lang="ru-RU" sz="1400">
                        <a:solidFill>
                          <a:srgbClr val="000000"/>
                        </a:solidFill>
                        <a:effectLst/>
                      </a:endParaRPr>
                    </a:p>
                  </a:txBody>
                  <a:tcPr marL="33979" marR="33979" marT="33979" marB="33979" anchor="ctr"/>
                </a:tc>
                <a:tc>
                  <a:txBody>
                    <a:bodyPr/>
                    <a:lstStyle/>
                    <a:p>
                      <a:pPr algn="l"/>
                      <a:r>
                        <a:rPr lang="ru-RU" sz="1400">
                          <a:effectLst/>
                        </a:rPr>
                        <a:t>1790</a:t>
                      </a:r>
                      <a:endParaRPr lang="ru-RU" sz="1400">
                        <a:solidFill>
                          <a:srgbClr val="000000"/>
                        </a:solidFill>
                        <a:effectLst/>
                      </a:endParaRPr>
                    </a:p>
                  </a:txBody>
                  <a:tcPr marL="33979" marR="33979" marT="33979" marB="33979" anchor="ctr"/>
                </a:tc>
                <a:tc>
                  <a:txBody>
                    <a:bodyPr/>
                    <a:lstStyle/>
                    <a:p>
                      <a:pPr algn="l"/>
                      <a:r>
                        <a:rPr lang="ru-RU" sz="1400">
                          <a:effectLst/>
                        </a:rPr>
                        <a:t>1463</a:t>
                      </a:r>
                      <a:endParaRPr lang="ru-RU" sz="1400">
                        <a:solidFill>
                          <a:srgbClr val="000000"/>
                        </a:solidFill>
                        <a:effectLst/>
                      </a:endParaRPr>
                    </a:p>
                  </a:txBody>
                  <a:tcPr marL="95250" marR="95250" marT="95250" marB="95250" anchor="ctr"/>
                </a:tc>
                <a:tc>
                  <a:txBody>
                    <a:bodyPr/>
                    <a:lstStyle/>
                    <a:p>
                      <a:pPr algn="l"/>
                      <a:r>
                        <a:rPr lang="ru-RU" sz="1400">
                          <a:effectLst/>
                        </a:rPr>
                        <a:t>8739</a:t>
                      </a:r>
                      <a:endParaRPr lang="ru-RU" sz="1400">
                        <a:solidFill>
                          <a:srgbClr val="000000"/>
                        </a:solidFill>
                        <a:effectLst/>
                      </a:endParaRPr>
                    </a:p>
                  </a:txBody>
                  <a:tcPr marL="95250" marR="95250" marT="95250" marB="95250" anchor="ctr"/>
                </a:tc>
                <a:tc>
                  <a:txBody>
                    <a:bodyPr/>
                    <a:lstStyle/>
                    <a:p>
                      <a:pPr algn="l"/>
                      <a:r>
                        <a:rPr lang="ru-RU" sz="1400">
                          <a:effectLst/>
                        </a:rPr>
                        <a:t>9996</a:t>
                      </a:r>
                      <a:endParaRPr lang="ru-RU" sz="1400">
                        <a:solidFill>
                          <a:srgbClr val="000000"/>
                        </a:solidFill>
                        <a:effectLst/>
                      </a:endParaRPr>
                    </a:p>
                  </a:txBody>
                  <a:tcPr marL="95250" marR="95250" marT="95250" marB="95250" anchor="ctr"/>
                </a:tc>
                <a:tc>
                  <a:txBody>
                    <a:bodyPr/>
                    <a:lstStyle/>
                    <a:p>
                      <a:pPr algn="l"/>
                      <a:r>
                        <a:rPr lang="ru-RU" sz="1400">
                          <a:effectLst/>
                        </a:rPr>
                        <a:t>11889</a:t>
                      </a:r>
                      <a:endParaRPr lang="ru-RU" sz="1400">
                        <a:solidFill>
                          <a:srgbClr val="000000"/>
                        </a:solidFill>
                        <a:effectLst/>
                      </a:endParaRPr>
                    </a:p>
                  </a:txBody>
                  <a:tcPr marL="95250" marR="95250" marT="95250" marB="95250" anchor="ctr"/>
                </a:tc>
                <a:tc>
                  <a:txBody>
                    <a:bodyPr/>
                    <a:lstStyle/>
                    <a:p>
                      <a:pPr algn="l"/>
                      <a:r>
                        <a:rPr lang="ru-RU" sz="1400" dirty="0">
                          <a:effectLst/>
                        </a:rPr>
                        <a:t>3272</a:t>
                      </a:r>
                      <a:endParaRPr lang="ru-RU" sz="1400" dirty="0">
                        <a:solidFill>
                          <a:srgbClr val="000000"/>
                        </a:solidFill>
                        <a:effectLst/>
                      </a:endParaRPr>
                    </a:p>
                  </a:txBody>
                  <a:tcPr marL="95250" marR="95250" marT="95250" marB="95250" anchor="ctr"/>
                </a:tc>
                <a:tc>
                  <a:txBody>
                    <a:bodyPr/>
                    <a:lstStyle/>
                    <a:p>
                      <a:pPr algn="l"/>
                      <a:r>
                        <a:rPr lang="ru-RU" sz="1400" dirty="0">
                          <a:effectLst/>
                        </a:rPr>
                        <a:t>2967</a:t>
                      </a:r>
                      <a:endParaRPr lang="ru-RU" sz="1400" dirty="0">
                        <a:solidFill>
                          <a:srgbClr val="000000"/>
                        </a:solidFill>
                        <a:effectLst/>
                      </a:endParaRPr>
                    </a:p>
                  </a:txBody>
                  <a:tcPr marL="95250" marR="95250" marT="95250" marB="95250" anchor="ctr"/>
                </a:tc>
                <a:tc>
                  <a:txBody>
                    <a:bodyPr/>
                    <a:lstStyle/>
                    <a:p>
                      <a:pPr algn="l"/>
                      <a:r>
                        <a:rPr lang="ru-RU" sz="1400" dirty="0">
                          <a:effectLst/>
                        </a:rPr>
                        <a:t>2859</a:t>
                      </a:r>
                      <a:endParaRPr lang="ru-RU" sz="1400" dirty="0">
                        <a:solidFill>
                          <a:srgbClr val="000000"/>
                        </a:solidFill>
                        <a:effectLst/>
                      </a:endParaRPr>
                    </a:p>
                  </a:txBody>
                  <a:tcPr marL="95250" marR="95250" marT="95250" marB="95250" anchor="ctr"/>
                </a:tc>
              </a:tr>
            </a:tbl>
          </a:graphicData>
        </a:graphic>
      </p:graphicFrame>
    </p:spTree>
    <p:extLst>
      <p:ext uri="{BB962C8B-B14F-4D97-AF65-F5344CB8AC3E}">
        <p14:creationId xmlns:p14="http://schemas.microsoft.com/office/powerpoint/2010/main" val="21714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ru-RU" sz="3200" b="1" dirty="0" smtClean="0">
                <a:solidFill>
                  <a:schemeClr val="tx1"/>
                </a:solidFill>
              </a:rPr>
              <a:t>Цели и задачи логистики складирования</a:t>
            </a:r>
            <a:endParaRPr lang="en-US" sz="3200" b="1" dirty="0">
              <a:solidFill>
                <a:schemeClr val="tx1"/>
              </a:solidFill>
            </a:endParaRPr>
          </a:p>
        </p:txBody>
      </p:sp>
      <p:sp>
        <p:nvSpPr>
          <p:cNvPr id="3" name="TextBox 2"/>
          <p:cNvSpPr txBox="1"/>
          <p:nvPr/>
        </p:nvSpPr>
        <p:spPr>
          <a:xfrm>
            <a:off x="142844" y="1071546"/>
            <a:ext cx="8715437" cy="5324535"/>
          </a:xfrm>
          <a:prstGeom prst="rect">
            <a:avLst/>
          </a:prstGeom>
          <a:noFill/>
        </p:spPr>
        <p:txBody>
          <a:bodyPr wrap="square" rtlCol="0">
            <a:spAutoFit/>
          </a:bodyPr>
          <a:lstStyle/>
          <a:p>
            <a:r>
              <a:rPr lang="ru-RU" sz="3200" dirty="0" smtClean="0"/>
              <a:t>1</a:t>
            </a:r>
            <a:r>
              <a:rPr lang="en-US" sz="3200" dirty="0" smtClean="0"/>
              <a:t>.</a:t>
            </a:r>
            <a:r>
              <a:rPr lang="ru-RU" sz="3200" dirty="0" smtClean="0"/>
              <a:t> Формирование складской сети</a:t>
            </a:r>
            <a:r>
              <a:rPr lang="en-US" sz="3200" dirty="0" smtClean="0"/>
              <a:t>.</a:t>
            </a:r>
          </a:p>
          <a:p>
            <a:r>
              <a:rPr lang="ru-RU" sz="3200" dirty="0" smtClean="0"/>
              <a:t>--</a:t>
            </a:r>
            <a:r>
              <a:rPr lang="ru-RU" sz="2000" dirty="0" smtClean="0"/>
              <a:t>Выбор стратегии складирования,</a:t>
            </a:r>
          </a:p>
          <a:p>
            <a:pPr>
              <a:buFontTx/>
              <a:buChar char="-"/>
            </a:pPr>
            <a:r>
              <a:rPr lang="ru-RU" sz="2000" dirty="0" smtClean="0"/>
              <a:t>-Определение количества складов,</a:t>
            </a:r>
          </a:p>
          <a:p>
            <a:pPr>
              <a:buFontTx/>
              <a:buChar char="-"/>
            </a:pPr>
            <a:r>
              <a:rPr lang="ru-RU" sz="2000" dirty="0" smtClean="0"/>
              <a:t>-Размещение складской сети,</a:t>
            </a:r>
          </a:p>
          <a:p>
            <a:pPr>
              <a:buFontTx/>
              <a:buChar char="-"/>
            </a:pPr>
            <a:r>
              <a:rPr lang="ru-RU" sz="2000" dirty="0" smtClean="0"/>
              <a:t>-Выбор форм снабжения</a:t>
            </a:r>
          </a:p>
          <a:p>
            <a:r>
              <a:rPr lang="ru-RU" sz="3200" dirty="0" smtClean="0"/>
              <a:t>2</a:t>
            </a:r>
            <a:r>
              <a:rPr lang="en-US" sz="3200" dirty="0" smtClean="0"/>
              <a:t>.</a:t>
            </a:r>
            <a:r>
              <a:rPr lang="ru-RU" sz="3200" dirty="0" smtClean="0"/>
              <a:t> Разработка складского хозяйства</a:t>
            </a:r>
            <a:r>
              <a:rPr lang="en-US" sz="3200" dirty="0" smtClean="0"/>
              <a:t>.</a:t>
            </a:r>
            <a:endParaRPr lang="ru-RU" sz="3200" dirty="0" smtClean="0"/>
          </a:p>
          <a:p>
            <a:pPr>
              <a:buFontTx/>
              <a:buChar char="-"/>
            </a:pPr>
            <a:r>
              <a:rPr lang="ru-RU" sz="2000" dirty="0" smtClean="0"/>
              <a:t>-Разработка схемы генерального плана,</a:t>
            </a:r>
          </a:p>
          <a:p>
            <a:pPr>
              <a:buFontTx/>
              <a:buChar char="-"/>
            </a:pPr>
            <a:r>
              <a:rPr lang="ru-RU" sz="2000" dirty="0" smtClean="0"/>
              <a:t>-Расчет мощности склада,</a:t>
            </a:r>
          </a:p>
          <a:p>
            <a:pPr>
              <a:buFontTx/>
              <a:buChar char="-"/>
            </a:pPr>
            <a:r>
              <a:rPr lang="ru-RU" sz="2000" dirty="0" smtClean="0"/>
              <a:t>-Оптимальный выбор системы складирования</a:t>
            </a:r>
          </a:p>
          <a:p>
            <a:r>
              <a:rPr lang="ru-RU" sz="3200" dirty="0" smtClean="0"/>
              <a:t>3</a:t>
            </a:r>
            <a:r>
              <a:rPr lang="en-US" sz="3200" dirty="0" smtClean="0"/>
              <a:t>.</a:t>
            </a:r>
            <a:r>
              <a:rPr lang="ru-RU" sz="3200" dirty="0" smtClean="0"/>
              <a:t> Управление </a:t>
            </a:r>
            <a:r>
              <a:rPr lang="ru-RU" sz="3200" dirty="0" err="1" smtClean="0"/>
              <a:t>логистическим</a:t>
            </a:r>
            <a:r>
              <a:rPr lang="ru-RU" sz="3200" dirty="0" smtClean="0"/>
              <a:t> процессом на складе</a:t>
            </a:r>
            <a:r>
              <a:rPr lang="en-US" sz="3200" dirty="0" smtClean="0"/>
              <a:t>.</a:t>
            </a:r>
          </a:p>
          <a:p>
            <a:pPr>
              <a:buFontTx/>
              <a:buChar char="-"/>
            </a:pPr>
            <a:r>
              <a:rPr lang="ru-RU" sz="2000" dirty="0" smtClean="0"/>
              <a:t>-Обеспечение управления логистическим процессом на складе</a:t>
            </a:r>
          </a:p>
          <a:p>
            <a:pPr>
              <a:buFontTx/>
              <a:buChar char="-"/>
            </a:pPr>
            <a:r>
              <a:rPr lang="ru-RU" sz="2000" dirty="0" smtClean="0"/>
              <a:t>- Достижение логистической координации</a:t>
            </a:r>
          </a:p>
          <a:p>
            <a:pPr>
              <a:buFontTx/>
              <a:buChar char="-"/>
            </a:pPr>
            <a:r>
              <a:rPr lang="ru-RU" sz="2000" dirty="0" smtClean="0"/>
              <a:t>-Организация </a:t>
            </a:r>
            <a:r>
              <a:rPr lang="ru-RU" sz="2000" dirty="0" err="1" smtClean="0"/>
              <a:t>грузопереработки</a:t>
            </a:r>
            <a:r>
              <a:rPr lang="ru-RU" sz="2000" dirty="0" smtClean="0"/>
              <a:t> на складе</a:t>
            </a:r>
            <a:endParaRPr lang="en-US" sz="2000" dirty="0"/>
          </a:p>
        </p:txBody>
      </p:sp>
    </p:spTree>
    <p:extLst>
      <p:ext uri="{BB962C8B-B14F-4D97-AF65-F5344CB8AC3E}">
        <p14:creationId xmlns:p14="http://schemas.microsoft.com/office/powerpoint/2010/main" val="1993367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7848872" cy="5262979"/>
          </a:xfrm>
          <a:prstGeom prst="rect">
            <a:avLst/>
          </a:prstGeom>
        </p:spPr>
        <p:txBody>
          <a:bodyPr wrap="square">
            <a:spAutoFit/>
          </a:bodyPr>
          <a:lstStyle/>
          <a:p>
            <a:r>
              <a:rPr lang="ru-RU" sz="2800" dirty="0"/>
              <a:t>В соответствии с принципиальной, а также </a:t>
            </a:r>
            <a:r>
              <a:rPr lang="ru-RU" sz="2800" dirty="0" err="1"/>
              <a:t>транспортнотехнологической</a:t>
            </a:r>
            <a:r>
              <a:rPr lang="ru-RU" sz="2800" dirty="0"/>
              <a:t> (структурной) схемами складского процесса и в целях четкой организации работ рекомендуется составлять технологические карты, разрабатываемые применительно к конкретным условиям склада.</a:t>
            </a:r>
          </a:p>
          <a:p>
            <a:r>
              <a:rPr lang="ru-RU" sz="2800" dirty="0"/>
              <a:t>Карты технологического процесса представляют собой документ, регламентирующий цикл операций, выполняемых на конкретном складе. Составляется карта на базе утвержденной транспортно-технологической (структурной) схемы</a:t>
            </a:r>
            <a:r>
              <a:rPr lang="ru-RU" sz="2800" dirty="0" smtClean="0"/>
              <a:t>.</a:t>
            </a:r>
            <a:endParaRPr lang="ru-RU" sz="2800" dirty="0"/>
          </a:p>
        </p:txBody>
      </p:sp>
    </p:spTree>
    <p:extLst>
      <p:ext uri="{BB962C8B-B14F-4D97-AF65-F5344CB8AC3E}">
        <p14:creationId xmlns:p14="http://schemas.microsoft.com/office/powerpoint/2010/main" val="3144100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96944" cy="6370975"/>
          </a:xfrm>
          <a:prstGeom prst="rect">
            <a:avLst/>
          </a:prstGeom>
        </p:spPr>
        <p:txBody>
          <a:bodyPr wrap="square">
            <a:spAutoFit/>
          </a:bodyPr>
          <a:lstStyle/>
          <a:p>
            <a:r>
              <a:rPr lang="ru-RU" sz="2400" dirty="0" smtClean="0"/>
              <a:t>Технологические карты определяют состав операций и переходов, устанавливают порядок их выполнения, содержат технические условия и требования, а также данные о составе оборудования и приспособлений, необходимых в процессе выполнения предусмотренных картами операций. Например, технологические карты для склада предприятия оптовой торговли должны содержать исчерпывающую информацию по следующим вопросам:</a:t>
            </a:r>
          </a:p>
          <a:p>
            <a:pPr marL="450850"/>
            <a:r>
              <a:rPr lang="ru-RU" sz="2400" dirty="0" smtClean="0"/>
              <a:t>o каковы исходные условия для выполнения работ;</a:t>
            </a:r>
          </a:p>
          <a:p>
            <a:pPr marL="450850"/>
            <a:r>
              <a:rPr lang="ru-RU" sz="2400" dirty="0" smtClean="0"/>
              <a:t>o где выполняются работы;</a:t>
            </a:r>
          </a:p>
          <a:p>
            <a:pPr marL="450850"/>
            <a:r>
              <a:rPr lang="ru-RU" sz="2400" dirty="0" smtClean="0"/>
              <a:t>o кто исполнители;</a:t>
            </a:r>
          </a:p>
          <a:p>
            <a:pPr marL="450850"/>
            <a:r>
              <a:rPr lang="ru-RU" sz="2400" dirty="0" smtClean="0"/>
              <a:t>o каково содержание работ с материальным потоком;</a:t>
            </a:r>
          </a:p>
          <a:p>
            <a:pPr marL="450850"/>
            <a:r>
              <a:rPr lang="ru-RU" sz="2400" dirty="0" smtClean="0"/>
              <a:t>o каково содержание работ с информационным потоком, т.е. какая информация используется или формируется (какие документы составляются либо используются) в процессе выполнения работ;</a:t>
            </a:r>
          </a:p>
          <a:p>
            <a:pPr indent="450850"/>
            <a:r>
              <a:rPr lang="ru-RU" sz="2400" dirty="0" smtClean="0"/>
              <a:t>o какие механизмы применяются в ходе выполнении работ.</a:t>
            </a:r>
            <a:endParaRPr lang="ru-RU" sz="2400" dirty="0"/>
          </a:p>
        </p:txBody>
      </p:sp>
    </p:spTree>
    <p:extLst>
      <p:ext uri="{BB962C8B-B14F-4D97-AF65-F5344CB8AC3E}">
        <p14:creationId xmlns:p14="http://schemas.microsoft.com/office/powerpoint/2010/main" val="690509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69332"/>
          </a:xfrm>
          <a:prstGeom prst="rect">
            <a:avLst/>
          </a:prstGeom>
        </p:spPr>
        <p:txBody>
          <a:bodyPr wrap="square">
            <a:spAutoFit/>
          </a:bodyPr>
          <a:lstStyle/>
          <a:p>
            <a:r>
              <a:rPr lang="ru-RU" dirty="0" smtClean="0"/>
              <a:t>Технологическая </a:t>
            </a:r>
            <a:r>
              <a:rPr lang="ru-RU" dirty="0"/>
              <a:t>карта работы склада предприятия оптовой торговли (фрагмент)</a:t>
            </a:r>
          </a:p>
        </p:txBody>
      </p:sp>
      <p:graphicFrame>
        <p:nvGraphicFramePr>
          <p:cNvPr id="3" name="Таблица 2"/>
          <p:cNvGraphicFramePr>
            <a:graphicFrameLocks noGrp="1"/>
          </p:cNvGraphicFramePr>
          <p:nvPr>
            <p:extLst>
              <p:ext uri="{D42A27DB-BD31-4B8C-83A1-F6EECF244321}">
                <p14:modId xmlns:p14="http://schemas.microsoft.com/office/powerpoint/2010/main" val="314621037"/>
              </p:ext>
            </p:extLst>
          </p:nvPr>
        </p:nvGraphicFramePr>
        <p:xfrm>
          <a:off x="179512" y="557972"/>
          <a:ext cx="8784976" cy="5640136"/>
        </p:xfrm>
        <a:graphic>
          <a:graphicData uri="http://schemas.openxmlformats.org/drawingml/2006/table">
            <a:tbl>
              <a:tblPr>
                <a:tableStyleId>{5940675A-B579-460E-94D1-54222C63F5DA}</a:tableStyleId>
              </a:tblPr>
              <a:tblGrid>
                <a:gridCol w="310973"/>
                <a:gridCol w="855175"/>
                <a:gridCol w="1066100"/>
                <a:gridCol w="1224136"/>
                <a:gridCol w="1368152"/>
                <a:gridCol w="1008112"/>
                <a:gridCol w="1319722"/>
                <a:gridCol w="1632606"/>
              </a:tblGrid>
              <a:tr h="259812">
                <a:tc>
                  <a:txBody>
                    <a:bodyPr/>
                    <a:lstStyle/>
                    <a:p>
                      <a:pPr algn="l"/>
                      <a:r>
                        <a:rPr lang="ru-RU" sz="1200">
                          <a:effectLst/>
                        </a:rPr>
                        <a:t>№</a:t>
                      </a:r>
                    </a:p>
                    <a:p>
                      <a:pPr algn="l"/>
                      <a:r>
                        <a:rPr lang="ru-RU" sz="1200">
                          <a:effectLst/>
                        </a:rPr>
                        <a:t>п/п</a:t>
                      </a:r>
                      <a:endParaRPr lang="ru-RU" sz="1200">
                        <a:solidFill>
                          <a:srgbClr val="000000"/>
                        </a:solidFill>
                        <a:effectLst/>
                      </a:endParaRPr>
                    </a:p>
                  </a:txBody>
                  <a:tcPr marL="19217" marR="19217" marT="19217" marB="19217" anchor="ctr"/>
                </a:tc>
                <a:tc>
                  <a:txBody>
                    <a:bodyPr/>
                    <a:lstStyle/>
                    <a:p>
                      <a:pPr algn="l"/>
                      <a:r>
                        <a:rPr lang="ru-RU" sz="1200">
                          <a:effectLst/>
                        </a:rPr>
                        <a:t>Исходные</a:t>
                      </a:r>
                    </a:p>
                    <a:p>
                      <a:pPr algn="l"/>
                      <a:r>
                        <a:rPr lang="ru-RU" sz="1200">
                          <a:effectLst/>
                        </a:rPr>
                        <a:t>условия</a:t>
                      </a:r>
                      <a:endParaRPr lang="ru-RU" sz="1200">
                        <a:solidFill>
                          <a:srgbClr val="000000"/>
                        </a:solidFill>
                        <a:effectLst/>
                      </a:endParaRPr>
                    </a:p>
                  </a:txBody>
                  <a:tcPr marL="19217" marR="19217" marT="19217" marB="19217" anchor="ctr"/>
                </a:tc>
                <a:tc>
                  <a:txBody>
                    <a:bodyPr/>
                    <a:lstStyle/>
                    <a:p>
                      <a:pPr algn="l"/>
                      <a:r>
                        <a:rPr lang="ru-RU" sz="1200" dirty="0">
                          <a:effectLst/>
                        </a:rPr>
                        <a:t>Участок</a:t>
                      </a:r>
                    </a:p>
                    <a:p>
                      <a:pPr algn="l"/>
                      <a:r>
                        <a:rPr lang="ru-RU" sz="1200" dirty="0">
                          <a:effectLst/>
                        </a:rPr>
                        <a:t>производства</a:t>
                      </a:r>
                    </a:p>
                    <a:p>
                      <a:pPr algn="l"/>
                      <a:r>
                        <a:rPr lang="ru-RU" sz="1200" dirty="0">
                          <a:effectLst/>
                        </a:rPr>
                        <a:t>работ</a:t>
                      </a:r>
                      <a:endParaRPr lang="ru-RU" sz="1200" dirty="0">
                        <a:solidFill>
                          <a:srgbClr val="000000"/>
                        </a:solidFill>
                        <a:effectLst/>
                      </a:endParaRPr>
                    </a:p>
                  </a:txBody>
                  <a:tcPr marL="19217" marR="19217" marT="19217" marB="19217" anchor="ctr"/>
                </a:tc>
                <a:tc>
                  <a:txBody>
                    <a:bodyPr/>
                    <a:lstStyle/>
                    <a:p>
                      <a:pPr algn="l"/>
                      <a:r>
                        <a:rPr lang="ru-RU" sz="1200" dirty="0">
                          <a:effectLst/>
                        </a:rPr>
                        <a:t>Исполнители</a:t>
                      </a:r>
                      <a:endParaRPr lang="ru-RU" sz="1200" dirty="0">
                        <a:solidFill>
                          <a:srgbClr val="000000"/>
                        </a:solidFill>
                        <a:effectLst/>
                      </a:endParaRPr>
                    </a:p>
                  </a:txBody>
                  <a:tcPr marL="19217" marR="19217" marT="19217" marB="19217" anchor="ctr"/>
                </a:tc>
                <a:tc>
                  <a:txBody>
                    <a:bodyPr/>
                    <a:lstStyle/>
                    <a:p>
                      <a:pPr algn="l"/>
                      <a:r>
                        <a:rPr lang="ru-RU" sz="1200" dirty="0">
                          <a:effectLst/>
                        </a:rPr>
                        <a:t>Содержание</a:t>
                      </a:r>
                    </a:p>
                    <a:p>
                      <a:pPr algn="l"/>
                      <a:r>
                        <a:rPr lang="ru-RU" sz="1200" dirty="0">
                          <a:effectLst/>
                        </a:rPr>
                        <a:t>работ</a:t>
                      </a:r>
                      <a:endParaRPr lang="ru-RU" sz="1200" dirty="0">
                        <a:solidFill>
                          <a:srgbClr val="000000"/>
                        </a:solidFill>
                        <a:effectLst/>
                      </a:endParaRPr>
                    </a:p>
                  </a:txBody>
                  <a:tcPr marL="19217" marR="19217" marT="19217" marB="19217" anchor="ctr"/>
                </a:tc>
                <a:tc>
                  <a:txBody>
                    <a:bodyPr/>
                    <a:lstStyle/>
                    <a:p>
                      <a:pPr algn="l"/>
                      <a:r>
                        <a:rPr lang="ru-RU" sz="1200" dirty="0">
                          <a:effectLst/>
                        </a:rPr>
                        <a:t>Формы</a:t>
                      </a:r>
                    </a:p>
                    <a:p>
                      <a:pPr algn="l"/>
                      <a:r>
                        <a:rPr lang="ru-RU" sz="1200" dirty="0">
                          <a:effectLst/>
                        </a:rPr>
                        <a:t>документов</a:t>
                      </a:r>
                      <a:endParaRPr lang="ru-RU" sz="1200" dirty="0">
                        <a:solidFill>
                          <a:srgbClr val="000000"/>
                        </a:solidFill>
                        <a:effectLst/>
                      </a:endParaRPr>
                    </a:p>
                  </a:txBody>
                  <a:tcPr marL="19217" marR="19217" marT="19217" marB="19217" anchor="ctr"/>
                </a:tc>
                <a:tc>
                  <a:txBody>
                    <a:bodyPr/>
                    <a:lstStyle/>
                    <a:p>
                      <a:pPr algn="l"/>
                      <a:r>
                        <a:rPr lang="ru-RU" sz="1200" dirty="0">
                          <a:effectLst/>
                        </a:rPr>
                        <a:t>Механизмы</a:t>
                      </a:r>
                      <a:endParaRPr lang="ru-RU" sz="1200" dirty="0">
                        <a:solidFill>
                          <a:srgbClr val="000000"/>
                        </a:solidFill>
                        <a:effectLst/>
                      </a:endParaRPr>
                    </a:p>
                  </a:txBody>
                  <a:tcPr marL="19217" marR="19217" marT="19217" marB="19217" anchor="ctr"/>
                </a:tc>
                <a:tc>
                  <a:txBody>
                    <a:bodyPr/>
                    <a:lstStyle/>
                    <a:p>
                      <a:pPr algn="l"/>
                      <a:r>
                        <a:rPr lang="ru-RU" sz="1200" dirty="0">
                          <a:effectLst/>
                        </a:rPr>
                        <a:t>Примечание</a:t>
                      </a:r>
                      <a:endParaRPr lang="ru-RU" sz="1200" dirty="0">
                        <a:solidFill>
                          <a:srgbClr val="000000"/>
                        </a:solidFill>
                        <a:effectLst/>
                      </a:endParaRPr>
                    </a:p>
                  </a:txBody>
                  <a:tcPr marL="19217" marR="19217" marT="19217" marB="19217" anchor="ctr"/>
                </a:tc>
              </a:tr>
              <a:tr h="93778">
                <a:tc gridSpan="8">
                  <a:txBody>
                    <a:bodyPr/>
                    <a:lstStyle/>
                    <a:p>
                      <a:pPr algn="l"/>
                      <a:r>
                        <a:rPr lang="ru-RU" sz="1200">
                          <a:effectLst/>
                        </a:rPr>
                        <a:t>Например, операция размещения товаров на хранение</a:t>
                      </a:r>
                      <a:endParaRPr lang="ru-RU" sz="1200">
                        <a:solidFill>
                          <a:srgbClr val="000000"/>
                        </a:solidFill>
                        <a:effectLst/>
                      </a:endParaRPr>
                    </a:p>
                  </a:txBody>
                  <a:tcPr marL="19217" marR="19217" marT="19217" marB="19217"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22906">
                <a:tc>
                  <a:txBody>
                    <a:bodyPr/>
                    <a:lstStyle/>
                    <a:p>
                      <a:pPr algn="l"/>
                      <a:r>
                        <a:rPr lang="ru-RU" sz="1200">
                          <a:effectLst/>
                        </a:rPr>
                        <a:t>1.</a:t>
                      </a:r>
                      <a:endParaRPr lang="ru-RU" sz="1200">
                        <a:solidFill>
                          <a:srgbClr val="000000"/>
                        </a:solidFill>
                        <a:effectLst/>
                      </a:endParaRPr>
                    </a:p>
                  </a:txBody>
                  <a:tcPr marL="19217" marR="19217" marT="19217" marB="19217" anchor="ctr"/>
                </a:tc>
                <a:tc>
                  <a:txBody>
                    <a:bodyPr/>
                    <a:lstStyle/>
                    <a:p>
                      <a:pPr algn="l"/>
                      <a:r>
                        <a:rPr lang="ru-RU" sz="1200">
                          <a:effectLst/>
                        </a:rPr>
                        <a:t>Окончание приемки товаров по количеству и качеству</a:t>
                      </a:r>
                      <a:endParaRPr lang="ru-RU" sz="1200">
                        <a:solidFill>
                          <a:srgbClr val="000000"/>
                        </a:solidFill>
                        <a:effectLst/>
                      </a:endParaRPr>
                    </a:p>
                  </a:txBody>
                  <a:tcPr marL="19217" marR="19217" marT="19217" marB="19217" anchor="ctr"/>
                </a:tc>
                <a:tc>
                  <a:txBody>
                    <a:bodyPr/>
                    <a:lstStyle/>
                    <a:p>
                      <a:pPr algn="l"/>
                      <a:r>
                        <a:rPr lang="ru-RU" sz="1200">
                          <a:effectLst/>
                        </a:rPr>
                        <a:t>Участок приемки - зона хранения</a:t>
                      </a:r>
                      <a:endParaRPr lang="ru-RU" sz="1200">
                        <a:solidFill>
                          <a:srgbClr val="000000"/>
                        </a:solidFill>
                        <a:effectLst/>
                      </a:endParaRPr>
                    </a:p>
                  </a:txBody>
                  <a:tcPr marL="19217" marR="19217" marT="19217" marB="19217" anchor="ctr"/>
                </a:tc>
                <a:tc>
                  <a:txBody>
                    <a:bodyPr/>
                    <a:lstStyle/>
                    <a:p>
                      <a:pPr algn="l"/>
                      <a:r>
                        <a:rPr lang="ru-RU" sz="1200" dirty="0">
                          <a:effectLst/>
                        </a:rPr>
                        <a:t>Член бригады товарного склада</a:t>
                      </a:r>
                      <a:endParaRPr lang="ru-RU" sz="1200" dirty="0">
                        <a:solidFill>
                          <a:srgbClr val="000000"/>
                        </a:solidFill>
                        <a:effectLst/>
                      </a:endParaRPr>
                    </a:p>
                  </a:txBody>
                  <a:tcPr marL="19217" marR="19217" marT="19217" marB="19217" anchor="ctr"/>
                </a:tc>
                <a:tc>
                  <a:txBody>
                    <a:bodyPr/>
                    <a:lstStyle/>
                    <a:p>
                      <a:pPr algn="l"/>
                      <a:r>
                        <a:rPr lang="ru-RU" sz="1200" dirty="0">
                          <a:effectLst/>
                        </a:rPr>
                        <a:t>Определение мест хранения. Транспортировка. Размещение</a:t>
                      </a:r>
                      <a:endParaRPr lang="ru-RU" sz="1200" dirty="0">
                        <a:solidFill>
                          <a:srgbClr val="000000"/>
                        </a:solidFill>
                        <a:effectLst/>
                      </a:endParaRPr>
                    </a:p>
                  </a:txBody>
                  <a:tcPr marL="19217" marR="19217" marT="19217" marB="19217" anchor="ctr"/>
                </a:tc>
                <a:tc>
                  <a:txBody>
                    <a:bodyPr/>
                    <a:lstStyle/>
                    <a:p>
                      <a:pPr algn="l"/>
                      <a:r>
                        <a:rPr lang="ru-RU" sz="1200" dirty="0">
                          <a:effectLst/>
                        </a:rPr>
                        <a:t>План-схема склада с указанием кодов мест хранения</a:t>
                      </a:r>
                      <a:endParaRPr lang="ru-RU" sz="1200" dirty="0">
                        <a:solidFill>
                          <a:srgbClr val="000000"/>
                        </a:solidFill>
                        <a:effectLst/>
                      </a:endParaRPr>
                    </a:p>
                  </a:txBody>
                  <a:tcPr marL="19217" marR="19217" marT="19217" marB="19217" anchor="ctr"/>
                </a:tc>
                <a:tc>
                  <a:txBody>
                    <a:bodyPr/>
                    <a:lstStyle/>
                    <a:p>
                      <a:pPr algn="l"/>
                      <a:r>
                        <a:rPr lang="ru-RU" sz="1200" dirty="0" err="1">
                          <a:effectLst/>
                        </a:rPr>
                        <a:t>Электропогрузчик</a:t>
                      </a:r>
                      <a:endParaRPr lang="ru-RU" sz="1200" dirty="0">
                        <a:effectLst/>
                      </a:endParaRPr>
                    </a:p>
                    <a:p>
                      <a:pPr algn="l"/>
                      <a:r>
                        <a:rPr lang="ru-RU" sz="1200" dirty="0" err="1">
                          <a:effectLst/>
                        </a:rPr>
                        <a:t>Электроштаблер</a:t>
                      </a:r>
                      <a:endParaRPr lang="ru-RU" sz="1200" dirty="0">
                        <a:solidFill>
                          <a:srgbClr val="000000"/>
                        </a:solidFill>
                        <a:effectLst/>
                      </a:endParaRPr>
                    </a:p>
                  </a:txBody>
                  <a:tcPr marL="19217" marR="19217" marT="19217" marB="19217" anchor="ctr"/>
                </a:tc>
                <a:tc>
                  <a:txBody>
                    <a:bodyPr/>
                    <a:lstStyle/>
                    <a:p>
                      <a:pPr algn="l"/>
                      <a:r>
                        <a:rPr lang="ru-RU" sz="1200" dirty="0">
                          <a:effectLst/>
                        </a:rPr>
                        <a:t>Товары одного вида размещать по обе стороны одного прохода. Укладку товаров по секциям стеллажей производить снизу вверх (по вертикали). Штабельное хранение товаров применять для крупногабаритных товаров и товаров, имеющих большой объем хранения. При укладке товаров в штабели обеспечивать доступ к каждому наименованию товара</a:t>
                      </a:r>
                      <a:endParaRPr lang="ru-RU" sz="1200" dirty="0">
                        <a:solidFill>
                          <a:srgbClr val="000000"/>
                        </a:solidFill>
                        <a:effectLst/>
                      </a:endParaRPr>
                    </a:p>
                  </a:txBody>
                  <a:tcPr marL="19217" marR="19217" marT="19217" marB="19217" anchor="ctr"/>
                </a:tc>
              </a:tr>
              <a:tr h="1145327">
                <a:tc>
                  <a:txBody>
                    <a:bodyPr/>
                    <a:lstStyle/>
                    <a:p>
                      <a:pPr algn="l"/>
                      <a:r>
                        <a:rPr lang="ru-RU" sz="1200">
                          <a:effectLst/>
                        </a:rPr>
                        <a:t>2.</a:t>
                      </a:r>
                      <a:endParaRPr lang="ru-RU" sz="1200">
                        <a:solidFill>
                          <a:srgbClr val="000000"/>
                        </a:solidFill>
                        <a:effectLst/>
                      </a:endParaRPr>
                    </a:p>
                  </a:txBody>
                  <a:tcPr marL="19217" marR="19217" marT="19217" marB="19217" anchor="ctr"/>
                </a:tc>
                <a:tc>
                  <a:txBody>
                    <a:bodyPr/>
                    <a:lstStyle/>
                    <a:p>
                      <a:pPr algn="l"/>
                      <a:r>
                        <a:rPr lang="ru-RU" sz="1200">
                          <a:effectLst/>
                        </a:rPr>
                        <a:t>Окончание размещения товаров</a:t>
                      </a:r>
                      <a:endParaRPr lang="ru-RU" sz="1200">
                        <a:solidFill>
                          <a:srgbClr val="000000"/>
                        </a:solidFill>
                        <a:effectLst/>
                      </a:endParaRPr>
                    </a:p>
                  </a:txBody>
                  <a:tcPr marL="19217" marR="19217" marT="19217" marB="19217" anchor="ctr"/>
                </a:tc>
                <a:tc>
                  <a:txBody>
                    <a:bodyPr/>
                    <a:lstStyle/>
                    <a:p>
                      <a:pPr algn="l"/>
                      <a:r>
                        <a:rPr lang="ru-RU" sz="1200">
                          <a:effectLst/>
                        </a:rPr>
                        <a:t>Склад</a:t>
                      </a:r>
                      <a:endParaRPr lang="ru-RU" sz="1200">
                        <a:solidFill>
                          <a:srgbClr val="000000"/>
                        </a:solidFill>
                        <a:effectLst/>
                      </a:endParaRPr>
                    </a:p>
                  </a:txBody>
                  <a:tcPr marL="19217" marR="19217" marT="19217" marB="19217" anchor="ctr"/>
                </a:tc>
                <a:tc>
                  <a:txBody>
                    <a:bodyPr/>
                    <a:lstStyle/>
                    <a:p>
                      <a:pPr algn="l"/>
                      <a:r>
                        <a:rPr lang="ru-RU" sz="1200">
                          <a:effectLst/>
                        </a:rPr>
                        <a:t>Член бригады товарного склада</a:t>
                      </a:r>
                      <a:endParaRPr lang="ru-RU" sz="1200">
                        <a:solidFill>
                          <a:srgbClr val="000000"/>
                        </a:solidFill>
                        <a:effectLst/>
                      </a:endParaRPr>
                    </a:p>
                  </a:txBody>
                  <a:tcPr marL="19217" marR="19217" marT="19217" marB="19217" anchor="ctr"/>
                </a:tc>
                <a:tc>
                  <a:txBody>
                    <a:bodyPr/>
                    <a:lstStyle/>
                    <a:p>
                      <a:pPr algn="l"/>
                      <a:r>
                        <a:rPr lang="ru-RU" sz="1200">
                          <a:effectLst/>
                        </a:rPr>
                        <a:t>Передача в торговый отдел предприятия информации о размещении товаров с указанием кода места хранения</a:t>
                      </a:r>
                      <a:endParaRPr lang="ru-RU" sz="1200">
                        <a:solidFill>
                          <a:srgbClr val="000000"/>
                        </a:solidFill>
                        <a:effectLst/>
                      </a:endParaRPr>
                    </a:p>
                  </a:txBody>
                  <a:tcPr marL="19217" marR="19217" marT="19217" marB="19217" anchor="ctr"/>
                </a:tc>
                <a:tc>
                  <a:txBody>
                    <a:bodyPr/>
                    <a:lstStyle/>
                    <a:p>
                      <a:pPr algn="l"/>
                      <a:r>
                        <a:rPr lang="ru-RU" sz="1200">
                          <a:effectLst/>
                        </a:rPr>
                        <a:t>Приходная накладная</a:t>
                      </a:r>
                      <a:endParaRPr lang="ru-RU" sz="1200">
                        <a:solidFill>
                          <a:srgbClr val="000000"/>
                        </a:solidFill>
                        <a:effectLst/>
                      </a:endParaRPr>
                    </a:p>
                  </a:txBody>
                  <a:tcPr marL="19217" marR="19217" marT="19217" marB="19217" anchor="ctr"/>
                </a:tc>
                <a:tc>
                  <a:txBody>
                    <a:bodyPr/>
                    <a:lstStyle/>
                    <a:p>
                      <a:endParaRPr lang="ru-RU"/>
                    </a:p>
                  </a:txBody>
                  <a:tcPr marL="19217" marR="19217" marT="19217" marB="19217" anchor="ctr"/>
                </a:tc>
                <a:tc>
                  <a:txBody>
                    <a:bodyPr/>
                    <a:lstStyle/>
                    <a:p>
                      <a:pPr algn="l"/>
                      <a:r>
                        <a:rPr lang="ru-RU" sz="1200" dirty="0">
                          <a:effectLst/>
                        </a:rPr>
                        <a:t>Код места хранения шестизначный:</a:t>
                      </a:r>
                    </a:p>
                    <a:p>
                      <a:pPr algn="l">
                        <a:buFont typeface="Arial"/>
                        <a:buChar char="•"/>
                      </a:pPr>
                      <a:r>
                        <a:rPr lang="ru-RU" sz="1200" dirty="0">
                          <a:effectLst/>
                        </a:rPr>
                        <a:t>1 -я и 2-я цифры кода - номер стеллажа;</a:t>
                      </a:r>
                    </a:p>
                    <a:p>
                      <a:pPr algn="l">
                        <a:buFont typeface="Arial"/>
                        <a:buChar char="•"/>
                      </a:pPr>
                      <a:r>
                        <a:rPr lang="ru-RU" sz="1200" dirty="0">
                          <a:effectLst/>
                        </a:rPr>
                        <a:t>3-я и 4-я - номер секции; 5-я и 6-я - номер полки</a:t>
                      </a:r>
                      <a:endParaRPr lang="ru-RU" sz="1200" dirty="0">
                        <a:solidFill>
                          <a:srgbClr val="242424"/>
                        </a:solidFill>
                        <a:effectLst/>
                      </a:endParaRPr>
                    </a:p>
                  </a:txBody>
                  <a:tcPr marL="19217" marR="19217" marT="19217" marB="19217" anchor="ctr"/>
                </a:tc>
              </a:tr>
            </a:tbl>
          </a:graphicData>
        </a:graphic>
      </p:graphicFrame>
    </p:spTree>
    <p:extLst>
      <p:ext uri="{BB962C8B-B14F-4D97-AF65-F5344CB8AC3E}">
        <p14:creationId xmlns:p14="http://schemas.microsoft.com/office/powerpoint/2010/main" val="262912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496944" cy="6740307"/>
          </a:xfrm>
          <a:prstGeom prst="rect">
            <a:avLst/>
          </a:prstGeom>
        </p:spPr>
        <p:txBody>
          <a:bodyPr wrap="square">
            <a:spAutoFit/>
          </a:bodyPr>
          <a:lstStyle/>
          <a:p>
            <a:pPr indent="715963"/>
            <a:r>
              <a:rPr lang="ru-RU" sz="2400" dirty="0"/>
              <a:t>В основу технологического процесса должно быть положено разделение товаров на группы, имеющие специфические особенности складской обработки. Соответственно, по некоторым операциям технологического процесса (размещение товаров на хранение, комплектация заказов и др.) целесообразно разрабатывать несколько технологических карт, отражающих специфические особенности складской переработки конкретной группы товаров</a:t>
            </a:r>
          </a:p>
          <a:p>
            <a:pPr indent="715963"/>
            <a:r>
              <a:rPr lang="ru-RU" sz="2400" dirty="0"/>
              <a:t>Технологические карты, разработанные как для всего технологического процесса, так и для отдельных его этапов, целесообразно использовать вместе с сетевыми графиками. Подобно сетевому графику технологическая карта показывает логику всего складского процесса, однако делает это не во временном, а в технико-технологическом разрезе.</a:t>
            </a:r>
          </a:p>
          <a:p>
            <a:pPr indent="715963"/>
            <a:r>
              <a:rPr lang="ru-RU" sz="2400" dirty="0"/>
              <a:t>Представленное в карте единое описание технологического процесса дополняется развернутым описанием отдельных процедур.</a:t>
            </a:r>
          </a:p>
        </p:txBody>
      </p:sp>
    </p:spTree>
    <p:extLst>
      <p:ext uri="{BB962C8B-B14F-4D97-AF65-F5344CB8AC3E}">
        <p14:creationId xmlns:p14="http://schemas.microsoft.com/office/powerpoint/2010/main" val="4053491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f.ppt-online.org/files1/slide/t/tiAw0MHvjc5mRPlEobT9D7aLBs4kxI2dqXphKJ8fUr/slide-3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886" t="18732" r="15196" b="2584"/>
          <a:stretch/>
        </p:blipFill>
        <p:spPr bwMode="auto">
          <a:xfrm>
            <a:off x="683568" y="116632"/>
            <a:ext cx="7848872" cy="63160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5963052"/>
            <a:ext cx="3528392" cy="461665"/>
          </a:xfrm>
          <a:prstGeom prst="rect">
            <a:avLst/>
          </a:prstGeom>
          <a:noFill/>
        </p:spPr>
        <p:txBody>
          <a:bodyPr wrap="square" rtlCol="0">
            <a:spAutoFit/>
          </a:bodyPr>
          <a:lstStyle/>
          <a:p>
            <a:r>
              <a:rPr lang="ru-RU" sz="2400" b="1" dirty="0" smtClean="0"/>
              <a:t>Сетевой график</a:t>
            </a:r>
            <a:endParaRPr lang="ru-RU" sz="2400" b="1" dirty="0"/>
          </a:p>
        </p:txBody>
      </p:sp>
    </p:spTree>
    <p:extLst>
      <p:ext uri="{BB962C8B-B14F-4D97-AF65-F5344CB8AC3E}">
        <p14:creationId xmlns:p14="http://schemas.microsoft.com/office/powerpoint/2010/main" val="1993342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88224"/>
            <a:ext cx="6211289" cy="461665"/>
          </a:xfrm>
          <a:prstGeom prst="rect">
            <a:avLst/>
          </a:prstGeom>
        </p:spPr>
        <p:txBody>
          <a:bodyPr wrap="square">
            <a:spAutoFit/>
          </a:bodyPr>
          <a:lstStyle/>
          <a:p>
            <a:r>
              <a:rPr lang="ru-RU" sz="2400" b="1" dirty="0" err="1">
                <a:latin typeface="Arial" panose="020B0604020202020204" pitchFamily="34" charset="0"/>
                <a:cs typeface="Arial" panose="020B0604020202020204" pitchFamily="34" charset="0"/>
              </a:rPr>
              <a:t>Цифровизация</a:t>
            </a:r>
            <a:r>
              <a:rPr lang="ru-RU" sz="2400" b="1" dirty="0">
                <a:latin typeface="Arial" panose="020B0604020202020204" pitchFamily="34" charset="0"/>
                <a:cs typeface="Arial" panose="020B0604020202020204" pitchFamily="34" charset="0"/>
              </a:rPr>
              <a:t> складской логистики</a:t>
            </a:r>
          </a:p>
        </p:txBody>
      </p:sp>
      <p:sp>
        <p:nvSpPr>
          <p:cNvPr id="3" name="Прямоугольник 2"/>
          <p:cNvSpPr/>
          <p:nvPr/>
        </p:nvSpPr>
        <p:spPr>
          <a:xfrm>
            <a:off x="1234480" y="2348880"/>
            <a:ext cx="6678488" cy="1200329"/>
          </a:xfrm>
          <a:prstGeom prst="rect">
            <a:avLst/>
          </a:prstGeom>
        </p:spPr>
        <p:txBody>
          <a:bodyPr wrap="square">
            <a:spAutoFit/>
          </a:bodyPr>
          <a:lstStyle/>
          <a:p>
            <a:r>
              <a:rPr lang="ru-RU" u="sng" dirty="0">
                <a:hlinkClick r:id="rId2"/>
              </a:rPr>
              <a:t>https://www.youtube.com/watch?v=EIy9e1TbqpY</a:t>
            </a:r>
            <a:endParaRPr lang="ru-RU" dirty="0"/>
          </a:p>
          <a:p>
            <a:r>
              <a:rPr lang="ru-RU" dirty="0"/>
              <a:t> </a:t>
            </a:r>
          </a:p>
          <a:p>
            <a:r>
              <a:rPr lang="ru-RU" dirty="0">
                <a:hlinkClick r:id="rId3"/>
              </a:rPr>
              <a:t>https://</a:t>
            </a:r>
            <a:r>
              <a:rPr lang="ru-RU" dirty="0" smtClean="0">
                <a:hlinkClick r:id="rId3"/>
              </a:rPr>
              <a:t>www.youtube.com/watch?v=3YyQ3Ra_KHE</a:t>
            </a:r>
            <a:endParaRPr lang="ru-RU" dirty="0" smtClean="0"/>
          </a:p>
          <a:p>
            <a:endParaRPr lang="ru-RU" dirty="0"/>
          </a:p>
        </p:txBody>
      </p:sp>
    </p:spTree>
    <p:extLst>
      <p:ext uri="{BB962C8B-B14F-4D97-AF65-F5344CB8AC3E}">
        <p14:creationId xmlns:p14="http://schemas.microsoft.com/office/powerpoint/2010/main" val="138619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179388" y="1414463"/>
            <a:ext cx="8856662"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altLang="ru-RU" sz="3200" b="1" i="1" dirty="0"/>
              <a:t>Современный склад </a:t>
            </a:r>
            <a:r>
              <a:rPr lang="ru-RU" altLang="ru-RU" sz="3200" dirty="0" smtClean="0"/>
              <a:t>- </a:t>
            </a:r>
            <a:r>
              <a:rPr lang="ru-RU" altLang="ru-RU" sz="3200" dirty="0"/>
              <a:t>это технически сложное оснащенное сооружение, которое включает взаимосвязанные элементы, имеет соответствующую структуру и выполняет ряд функций по из­менению материальных потоков, а также сбору, переработке и распределению грузов между потребителями.</a:t>
            </a:r>
          </a:p>
        </p:txBody>
      </p:sp>
    </p:spTree>
    <p:extLst>
      <p:ext uri="{BB962C8B-B14F-4D97-AF65-F5344CB8AC3E}">
        <p14:creationId xmlns:p14="http://schemas.microsoft.com/office/powerpoint/2010/main" val="21332485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07" y="116632"/>
            <a:ext cx="8229600" cy="1143000"/>
          </a:xfrm>
          <a:noFill/>
          <a:ln>
            <a:noFill/>
          </a:ln>
        </p:spPr>
        <p:style>
          <a:lnRef idx="3">
            <a:schemeClr val="lt1"/>
          </a:lnRef>
          <a:fillRef idx="1">
            <a:schemeClr val="accent2"/>
          </a:fillRef>
          <a:effectRef idx="1">
            <a:schemeClr val="accent2"/>
          </a:effectRef>
          <a:fontRef idx="minor">
            <a:schemeClr val="lt1"/>
          </a:fontRef>
        </p:style>
        <p:txBody>
          <a:bodyPr>
            <a:noAutofit/>
          </a:bodyPr>
          <a:lstStyle/>
          <a:p>
            <a:r>
              <a:rPr lang="ru-RU" sz="3600" dirty="0" smtClean="0">
                <a:solidFill>
                  <a:schemeClr val="tx1"/>
                </a:solidFill>
              </a:rPr>
              <a:t>Основные причины использования склада в </a:t>
            </a:r>
            <a:r>
              <a:rPr lang="ru-RU" sz="3600" dirty="0" err="1" smtClean="0">
                <a:solidFill>
                  <a:schemeClr val="tx1"/>
                </a:solidFill>
              </a:rPr>
              <a:t>логистической</a:t>
            </a:r>
            <a:r>
              <a:rPr lang="ru-RU" sz="3600" dirty="0" smtClean="0">
                <a:solidFill>
                  <a:schemeClr val="tx1"/>
                </a:solidFill>
              </a:rPr>
              <a:t> системе</a:t>
            </a:r>
            <a:endParaRPr lang="en-US" sz="3600" dirty="0">
              <a:solidFill>
                <a:schemeClr val="tx1"/>
              </a:solidFill>
            </a:endParaRPr>
          </a:p>
        </p:txBody>
      </p:sp>
      <p:sp>
        <p:nvSpPr>
          <p:cNvPr id="3" name="TextBox 2"/>
          <p:cNvSpPr txBox="1"/>
          <p:nvPr/>
        </p:nvSpPr>
        <p:spPr>
          <a:xfrm>
            <a:off x="160850" y="1412776"/>
            <a:ext cx="8856984" cy="470898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ru-RU" sz="2800" dirty="0" smtClean="0">
                <a:latin typeface="Times New Roman" pitchFamily="18" charset="0"/>
                <a:cs typeface="Times New Roman" pitchFamily="18" charset="0"/>
              </a:rPr>
              <a:t>Уменьшение </a:t>
            </a:r>
            <a:r>
              <a:rPr lang="ru-RU" sz="2800" dirty="0" err="1" smtClean="0">
                <a:latin typeface="Times New Roman" pitchFamily="18" charset="0"/>
                <a:cs typeface="Times New Roman" pitchFamily="18" charset="0"/>
              </a:rPr>
              <a:t>логистических</a:t>
            </a:r>
            <a:r>
              <a:rPr lang="ru-RU" sz="2800" dirty="0" smtClean="0">
                <a:latin typeface="Times New Roman" pitchFamily="18" charset="0"/>
                <a:cs typeface="Times New Roman" pitchFamily="18" charset="0"/>
              </a:rPr>
              <a:t> издержек  при транспортировке.</a:t>
            </a:r>
          </a:p>
          <a:p>
            <a:pPr marL="342900" indent="-342900">
              <a:buAutoNum type="arabicPeriod"/>
            </a:pPr>
            <a:r>
              <a:rPr lang="ru-RU" sz="2800" dirty="0" smtClean="0">
                <a:latin typeface="Times New Roman" pitchFamily="18" charset="0"/>
                <a:cs typeface="Times New Roman" pitchFamily="18" charset="0"/>
              </a:rPr>
              <a:t>Координация и выравнивание спроса и предложения.</a:t>
            </a:r>
          </a:p>
          <a:p>
            <a:pPr marL="342900" indent="-342900">
              <a:buAutoNum type="arabicPeriod"/>
            </a:pPr>
            <a:r>
              <a:rPr lang="ru-RU" sz="2800" dirty="0" smtClean="0">
                <a:latin typeface="Times New Roman" pitchFamily="18" charset="0"/>
                <a:cs typeface="Times New Roman" pitchFamily="18" charset="0"/>
              </a:rPr>
              <a:t>Обеспечение бесперебойного процесса производства.</a:t>
            </a:r>
          </a:p>
          <a:p>
            <a:pPr marL="342900" indent="-342900">
              <a:buAutoNum type="arabicPeriod"/>
            </a:pPr>
            <a:r>
              <a:rPr lang="ru-RU" sz="2800" dirty="0" smtClean="0">
                <a:latin typeface="Times New Roman" pitchFamily="18" charset="0"/>
                <a:cs typeface="Times New Roman" pitchFamily="18" charset="0"/>
              </a:rPr>
              <a:t>Обеспечение максимального удовлетворения потребностей.</a:t>
            </a:r>
          </a:p>
          <a:p>
            <a:pPr marL="342900" indent="-342900">
              <a:buAutoNum type="arabicPeriod"/>
            </a:pPr>
            <a:r>
              <a:rPr lang="ru-RU" sz="2800" dirty="0" smtClean="0">
                <a:latin typeface="Times New Roman" pitchFamily="18" charset="0"/>
                <a:cs typeface="Times New Roman" pitchFamily="18" charset="0"/>
              </a:rPr>
              <a:t>Создание условий для поддержания активной стратегии сбыта.</a:t>
            </a:r>
          </a:p>
          <a:p>
            <a:pPr marL="342900" indent="-342900">
              <a:buAutoNum type="arabicPeriod"/>
            </a:pPr>
            <a:r>
              <a:rPr lang="ru-RU" sz="2800" dirty="0" smtClean="0">
                <a:latin typeface="Times New Roman" pitchFamily="18" charset="0"/>
                <a:cs typeface="Times New Roman" pitchFamily="18" charset="0"/>
              </a:rPr>
              <a:t>Обеспечение гибкой политики обслуживания.</a:t>
            </a:r>
          </a:p>
          <a:p>
            <a:pPr marL="342900" indent="-342900">
              <a:buAutoNum type="arabicPeriod"/>
            </a:pPr>
            <a:r>
              <a:rPr lang="ru-RU" sz="2800" dirty="0" smtClean="0">
                <a:latin typeface="Times New Roman" pitchFamily="18" charset="0"/>
                <a:cs typeface="Times New Roman" pitchFamily="18" charset="0"/>
              </a:rPr>
              <a:t>Увеличение географического охвата рынков сбыта.</a:t>
            </a:r>
          </a:p>
          <a:p>
            <a:pPr marL="342900" indent="-342900">
              <a:buAutoNum type="arabicPeriod"/>
            </a:pPr>
            <a:endParaRPr lang="en-US" sz="2000" dirty="0"/>
          </a:p>
        </p:txBody>
      </p:sp>
    </p:spTree>
    <p:extLst>
      <p:ext uri="{BB962C8B-B14F-4D97-AF65-F5344CB8AC3E}">
        <p14:creationId xmlns:p14="http://schemas.microsoft.com/office/powerpoint/2010/main" val="260736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742" y="1036629"/>
            <a:ext cx="8229600" cy="1143000"/>
          </a:xfrm>
        </p:spPr>
        <p:style>
          <a:lnRef idx="1">
            <a:schemeClr val="dk1"/>
          </a:lnRef>
          <a:fillRef idx="2">
            <a:schemeClr val="dk1"/>
          </a:fillRef>
          <a:effectRef idx="1">
            <a:schemeClr val="dk1"/>
          </a:effectRef>
          <a:fontRef idx="minor">
            <a:schemeClr val="dk1"/>
          </a:fontRef>
        </p:style>
        <p:txBody>
          <a:bodyPr/>
          <a:lstStyle/>
          <a:p>
            <a:r>
              <a:rPr lang="ru-RU" dirty="0" smtClean="0"/>
              <a:t>Уровни склада</a:t>
            </a:r>
            <a:endParaRPr lang="en-US" dirty="0"/>
          </a:p>
        </p:txBody>
      </p:sp>
      <p:sp>
        <p:nvSpPr>
          <p:cNvPr id="3" name="TextBox 2"/>
          <p:cNvSpPr txBox="1"/>
          <p:nvPr/>
        </p:nvSpPr>
        <p:spPr>
          <a:xfrm>
            <a:off x="407824" y="2690793"/>
            <a:ext cx="34537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общегосударственный</a:t>
            </a:r>
            <a:endParaRPr lang="en-US" sz="2400" dirty="0"/>
          </a:p>
        </p:txBody>
      </p:sp>
      <p:sp>
        <p:nvSpPr>
          <p:cNvPr id="4" name="TextBox 3"/>
          <p:cNvSpPr txBox="1"/>
          <p:nvPr/>
        </p:nvSpPr>
        <p:spPr>
          <a:xfrm>
            <a:off x="2479526" y="3190859"/>
            <a:ext cx="231025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региональный</a:t>
            </a:r>
            <a:endParaRPr lang="en-US" sz="2400" dirty="0"/>
          </a:p>
        </p:txBody>
      </p:sp>
      <p:sp>
        <p:nvSpPr>
          <p:cNvPr id="5" name="TextBox 4"/>
          <p:cNvSpPr txBox="1"/>
          <p:nvPr/>
        </p:nvSpPr>
        <p:spPr>
          <a:xfrm>
            <a:off x="4051162" y="3690925"/>
            <a:ext cx="181584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локальный</a:t>
            </a:r>
            <a:endParaRPr lang="en-US" sz="2400" dirty="0"/>
          </a:p>
        </p:txBody>
      </p:sp>
      <p:sp>
        <p:nvSpPr>
          <p:cNvPr id="6" name="TextBox 5"/>
          <p:cNvSpPr txBox="1"/>
          <p:nvPr/>
        </p:nvSpPr>
        <p:spPr>
          <a:xfrm>
            <a:off x="5408484" y="4262429"/>
            <a:ext cx="2957458"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2400" dirty="0" smtClean="0"/>
              <a:t>производственный</a:t>
            </a:r>
            <a:endParaRPr lang="en-US" sz="2400" dirty="0"/>
          </a:p>
        </p:txBody>
      </p:sp>
      <p:cxnSp>
        <p:nvCxnSpPr>
          <p:cNvPr id="8" name="Прямая со стрелкой 7"/>
          <p:cNvCxnSpPr/>
          <p:nvPr/>
        </p:nvCxnSpPr>
        <p:spPr>
          <a:xfrm rot="5400000">
            <a:off x="1586551" y="2440760"/>
            <a:ext cx="500066"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0" name="Прямая со стрелкой 9"/>
          <p:cNvCxnSpPr/>
          <p:nvPr/>
        </p:nvCxnSpPr>
        <p:spPr>
          <a:xfrm>
            <a:off x="4099717" y="2214562"/>
            <a:ext cx="0" cy="99933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7" name="Прямая со стрелкой 16"/>
          <p:cNvCxnSpPr/>
          <p:nvPr/>
        </p:nvCxnSpPr>
        <p:spPr>
          <a:xfrm rot="5400000">
            <a:off x="4229757" y="2940826"/>
            <a:ext cx="1500198"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19" name="Прямая со стрелкой 18"/>
          <p:cNvCxnSpPr/>
          <p:nvPr/>
        </p:nvCxnSpPr>
        <p:spPr>
          <a:xfrm rot="5400000">
            <a:off x="5158451" y="3226578"/>
            <a:ext cx="2071702"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223006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6632"/>
            <a:ext cx="7772400" cy="471666"/>
          </a:xfrm>
        </p:spPr>
        <p:txBody>
          <a:bodyPr>
            <a:normAutofit fontScale="90000"/>
          </a:bodyPr>
          <a:lstStyle/>
          <a:p>
            <a:r>
              <a:rPr lang="ru-RU" altLang="ru-RU" dirty="0" smtClean="0"/>
              <a:t>Основные функции склада:</a:t>
            </a:r>
            <a:endParaRPr lang="ru-RU" dirty="0"/>
          </a:p>
        </p:txBody>
      </p:sp>
      <p:sp>
        <p:nvSpPr>
          <p:cNvPr id="3" name="Подзаголовок 2"/>
          <p:cNvSpPr>
            <a:spLocks noGrp="1"/>
          </p:cNvSpPr>
          <p:nvPr>
            <p:ph type="subTitle" idx="1"/>
          </p:nvPr>
        </p:nvSpPr>
        <p:spPr>
          <a:xfrm>
            <a:off x="251520" y="764704"/>
            <a:ext cx="8784976" cy="5976664"/>
          </a:xfrm>
        </p:spPr>
        <p:txBody>
          <a:bodyPr>
            <a:noAutofit/>
          </a:bodyPr>
          <a:lstStyle/>
          <a:p>
            <a:pPr algn="just"/>
            <a:r>
              <a:rPr lang="ru-RU" altLang="ru-RU" sz="2200" dirty="0">
                <a:solidFill>
                  <a:schemeClr val="tx1"/>
                </a:solidFill>
              </a:rPr>
              <a:t>1. Преобразование производственного ассортимента в потребительский, что означает создание нужного ассортимента для выполнения заказов клиентов.</a:t>
            </a:r>
          </a:p>
          <a:p>
            <a:pPr algn="just"/>
            <a:r>
              <a:rPr lang="ru-RU" altLang="ru-RU" sz="2200" dirty="0">
                <a:solidFill>
                  <a:schemeClr val="tx1"/>
                </a:solidFill>
              </a:rPr>
              <a:t>2. Складирование и хранение. </a:t>
            </a:r>
            <a:r>
              <a:rPr lang="ru-RU" altLang="ru-RU" sz="2200" dirty="0" smtClean="0">
                <a:solidFill>
                  <a:schemeClr val="tx1"/>
                </a:solidFill>
              </a:rPr>
              <a:t>Эта </a:t>
            </a:r>
            <a:r>
              <a:rPr lang="ru-RU" altLang="ru-RU" sz="2200" dirty="0">
                <a:solidFill>
                  <a:schemeClr val="tx1"/>
                </a:solidFill>
              </a:rPr>
              <a:t>функция позволяет сглаживать временную разницу между выпуском продукции и ее потреблением и способствует осуществлению непрерывного производства и снабжения на основании формирующихся товарных запасов </a:t>
            </a:r>
            <a:endParaRPr lang="ru-RU" altLang="ru-RU" sz="2200" dirty="0" smtClean="0">
              <a:solidFill>
                <a:schemeClr val="tx1"/>
              </a:solidFill>
            </a:endParaRPr>
          </a:p>
          <a:p>
            <a:pPr algn="just" eaLnBrk="0" hangingPunct="0">
              <a:buFontTx/>
              <a:buAutoNum type="arabicPeriod" startAt="3"/>
              <a:defRPr/>
            </a:pPr>
            <a:r>
              <a:rPr lang="ru-RU" altLang="ru-RU" sz="2200" dirty="0" smtClean="0">
                <a:solidFill>
                  <a:schemeClr val="tx1"/>
                </a:solidFill>
              </a:rPr>
              <a:t> </a:t>
            </a:r>
            <a:r>
              <a:rPr lang="ru-RU" altLang="ru-RU" sz="2200" dirty="0" err="1" smtClean="0">
                <a:solidFill>
                  <a:schemeClr val="tx1"/>
                </a:solidFill>
              </a:rPr>
              <a:t>Унитизация</a:t>
            </a:r>
            <a:r>
              <a:rPr lang="ru-RU" altLang="ru-RU" sz="2200" dirty="0" smtClean="0">
                <a:solidFill>
                  <a:schemeClr val="tx1"/>
                </a:solidFill>
              </a:rPr>
              <a:t> </a:t>
            </a:r>
            <a:r>
              <a:rPr lang="ru-RU" altLang="ru-RU" sz="2200" dirty="0">
                <a:solidFill>
                  <a:schemeClr val="tx1"/>
                </a:solidFill>
              </a:rPr>
              <a:t>и транспортировка грузов. </a:t>
            </a:r>
            <a:r>
              <a:rPr lang="ru-RU" altLang="ru-RU" sz="2200" dirty="0" smtClean="0">
                <a:solidFill>
                  <a:schemeClr val="tx1"/>
                </a:solidFill>
              </a:rPr>
              <a:t>Для </a:t>
            </a:r>
            <a:r>
              <a:rPr lang="ru-RU" altLang="ru-RU" sz="2200" dirty="0">
                <a:solidFill>
                  <a:schemeClr val="tx1"/>
                </a:solidFill>
              </a:rPr>
              <a:t>сокращения транспортных расходов потребителей, которые заказывают </a:t>
            </a:r>
            <a:r>
              <a:rPr lang="en-US" altLang="ru-RU" sz="2200" dirty="0">
                <a:solidFill>
                  <a:schemeClr val="tx1"/>
                </a:solidFill>
              </a:rPr>
              <a:t>co</a:t>
            </a:r>
            <a:r>
              <a:rPr lang="ru-RU" altLang="ru-RU" sz="2200" dirty="0">
                <a:solidFill>
                  <a:schemeClr val="tx1"/>
                </a:solidFill>
              </a:rPr>
              <a:t> склада партии «меньше чем вагон» и «меньше чем трейлер», осуществляется функция объединения (</a:t>
            </a:r>
            <a:r>
              <a:rPr lang="ru-RU" altLang="ru-RU" sz="2200" dirty="0" err="1">
                <a:solidFill>
                  <a:schemeClr val="tx1"/>
                </a:solidFill>
              </a:rPr>
              <a:t>унитизации</a:t>
            </a:r>
            <a:r>
              <a:rPr lang="ru-RU" altLang="ru-RU" sz="2200" dirty="0">
                <a:solidFill>
                  <a:schemeClr val="tx1"/>
                </a:solidFill>
              </a:rPr>
              <a:t>) небольших партий грузов для группы клиентов до полной разгрузки транспортного средства.    </a:t>
            </a:r>
          </a:p>
          <a:p>
            <a:pPr algn="just"/>
            <a:r>
              <a:rPr lang="ru-RU" altLang="ru-RU" sz="2200" dirty="0">
                <a:solidFill>
                  <a:schemeClr val="tx1"/>
                </a:solidFill>
              </a:rPr>
              <a:t>4.</a:t>
            </a:r>
            <a:r>
              <a:rPr lang="ru-RU" altLang="ru-RU" sz="2200" dirty="0" smtClean="0">
                <a:solidFill>
                  <a:schemeClr val="tx1"/>
                </a:solidFill>
              </a:rPr>
              <a:t> </a:t>
            </a:r>
            <a:r>
              <a:rPr lang="ru-RU" altLang="ru-RU" sz="2200" dirty="0">
                <a:solidFill>
                  <a:schemeClr val="tx1"/>
                </a:solidFill>
              </a:rPr>
              <a:t>Предоставление услуг. Наглядным элементом этой функции является оказание клиентам всевозможных услуг, обеспечивающих организации высокий уровень обслуживания клиентов.  Среди них: фасовка продукции, заполнение контейнеров, распаковка </a:t>
            </a:r>
          </a:p>
          <a:p>
            <a:endParaRPr lang="ru-RU" altLang="ru-RU" sz="2000" dirty="0" smtClean="0">
              <a:solidFill>
                <a:schemeClr val="tx1"/>
              </a:solidFill>
            </a:endParaRPr>
          </a:p>
          <a:p>
            <a:pPr algn="r"/>
            <a:endParaRPr lang="ru-RU" altLang="ru-RU" sz="2000" dirty="0">
              <a:solidFill>
                <a:schemeClr val="tx1"/>
              </a:solidFill>
            </a:endParaRPr>
          </a:p>
          <a:p>
            <a:endParaRPr lang="ru-RU" sz="2000" dirty="0">
              <a:solidFill>
                <a:schemeClr val="tx1"/>
              </a:solidFill>
            </a:endParaRPr>
          </a:p>
        </p:txBody>
      </p:sp>
    </p:spTree>
    <p:extLst>
      <p:ext uri="{BB962C8B-B14F-4D97-AF65-F5344CB8AC3E}">
        <p14:creationId xmlns:p14="http://schemas.microsoft.com/office/powerpoint/2010/main" val="618521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3451</Words>
  <Application>Microsoft Office PowerPoint</Application>
  <PresentationFormat>Экран (4:3)</PresentationFormat>
  <Paragraphs>685</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Логистика складирования</vt:lpstr>
      <vt:lpstr>это логистическая операция, заключающаяся в содержании запасов участниками логистического канала и обеспечивающая сохранность запасов, их рациональное размещение,  учет, постоянное обновление и безопасные методы</vt:lpstr>
      <vt:lpstr>это отрасль логистики, занимающаяся вопросами разработки методов организации складского хозяйства, системы закупок,  приемки, размещения, учета товаров и управления запасами с целью минимизации затрат, связанных со складированием и переработкой товаров, а также комплекс взаимосвязанных операций, реализуемых в процессе преобразования материального потока в складском хозяйcтве.</vt:lpstr>
      <vt:lpstr>Место логистики складирования среди функциональных областей логистики</vt:lpstr>
      <vt:lpstr>Цели и задачи логистики складирования</vt:lpstr>
      <vt:lpstr>Презентация PowerPoint</vt:lpstr>
      <vt:lpstr>Основные причины использования склада в логистической системе</vt:lpstr>
      <vt:lpstr>Уровни склада</vt:lpstr>
      <vt:lpstr>Основные функции склада:</vt:lpstr>
      <vt:lpstr>Преобразование ассортимента внутри материального потока</vt:lpstr>
      <vt:lpstr>Транспортировка объединенных партий</vt:lpstr>
      <vt:lpstr>Организация эффективного функционирования логистики складирования </vt:lpstr>
      <vt:lpstr>Зависимость логистических издержек от количества складов</vt:lpstr>
      <vt:lpstr>Принципиальная схема склада </vt:lpstr>
      <vt:lpstr>Распределение потоков на складе </vt:lpstr>
      <vt:lpstr>Презентация PowerPoint</vt:lpstr>
      <vt:lpstr>Классификация складов в логистике</vt:lpstr>
      <vt:lpstr>4. По отношению к участникам логистической системы (фирмам)   </vt:lpstr>
      <vt:lpstr>Презентация PowerPoint</vt:lpstr>
      <vt:lpstr>Виды систем складского хранения</vt:lpstr>
      <vt:lpstr>В зависимости от вида товаров и тары стеллажи разделяют на такие категории:</vt:lpstr>
      <vt:lpstr>Презентация PowerPoint</vt:lpstr>
      <vt:lpstr>Существует также классификация стеллажей по способу размещения в них грузов:</vt:lpstr>
      <vt:lpstr>Классические широкопроходные стеллажи</vt:lpstr>
      <vt:lpstr>Узкопроходные стеллажные системы</vt:lpstr>
      <vt:lpstr>Набивные и шатловые стеллажи</vt:lpstr>
      <vt:lpstr>Презентация PowerPoint</vt:lpstr>
      <vt:lpstr>Гравитационная система хранения товаров</vt:lpstr>
      <vt:lpstr>Мезонинные стеллажи</vt:lpstr>
      <vt:lpstr>Автоматическая система стеллажей</vt:lpstr>
      <vt:lpstr>Специальные виды складских систем</vt:lpstr>
      <vt:lpstr>Напольные системы хранения</vt:lpstr>
      <vt:lpstr>это макрологическая система, состоящая из взаимосвязанных в процессе управления материальными и сопутствующими им потоками элементов, совокупность которых, границы и задачи их функционирования объединены целями одного оптового предприятия.</vt:lpstr>
      <vt:lpstr>Алгоритм формирования складской сети</vt:lpstr>
      <vt:lpstr>Презентация PowerPoint</vt:lpstr>
      <vt:lpstr>Презентация PowerPoint</vt:lpstr>
      <vt:lpstr>Презентация PowerPoint</vt:lpstr>
      <vt:lpstr>Презентация PowerPoint</vt:lpstr>
      <vt:lpstr>ПОКАЗАТЕЛИ ЭФФЕКТИВНОСТИ ЛОГИСТИЧЕСКОГО ПРОЦЕССА НА СКЛАДЕ</vt:lpstr>
      <vt:lpstr>Презентация PowerPoint</vt:lpstr>
      <vt:lpstr>Укрупненная схема складской системы как составной части интегральной микрологистической системы</vt:lpstr>
      <vt:lpstr>Цели и задачи звеньев складской системы в различных функциональных областях логистики</vt:lpstr>
      <vt:lpstr>Цели и задачи звеньев складской системы в различных функциональных областях логистики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Логистика складирования</dc:title>
  <dc:creator>Дмитрий</dc:creator>
  <cp:lastModifiedBy>Дмитрий</cp:lastModifiedBy>
  <cp:revision>20</cp:revision>
  <dcterms:created xsi:type="dcterms:W3CDTF">2019-11-24T14:34:24Z</dcterms:created>
  <dcterms:modified xsi:type="dcterms:W3CDTF">2020-12-16T13:01:17Z</dcterms:modified>
</cp:coreProperties>
</file>